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0689336" cy="7562088"/>
  <p:notesSz cx="7562088" cy="10689336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g"/><Relationship Id="rId2" Type="http://schemas.openxmlformats.org/officeDocument/2006/relationships/image" Target="../media/image-10-2.jpg"/><Relationship Id="rId3" Type="http://schemas.openxmlformats.org/officeDocument/2006/relationships/image" Target="../media/image-10-3.jp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g"/><Relationship Id="rId2" Type="http://schemas.openxmlformats.org/officeDocument/2006/relationships/image" Target="../media/image-12-2.jpg"/><Relationship Id="rId3" Type="http://schemas.openxmlformats.org/officeDocument/2006/relationships/image" Target="../media/image-12-3.jpg"/><Relationship Id="rId4" Type="http://schemas.openxmlformats.org/officeDocument/2006/relationships/image" Target="../media/image-12-4.jpg"/><Relationship Id="rId5" Type="http://schemas.openxmlformats.org/officeDocument/2006/relationships/image" Target="../media/image-12-5.jpg"/><Relationship Id="rId6" Type="http://schemas.openxmlformats.org/officeDocument/2006/relationships/image" Target="../media/image-12-6.jp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g"/><Relationship Id="rId2" Type="http://schemas.openxmlformats.org/officeDocument/2006/relationships/image" Target="../media/image-3-2.jpg"/><Relationship Id="rId3" Type="http://schemas.openxmlformats.org/officeDocument/2006/relationships/image" Target="../media/image-3-3.jp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image" Target="../media/image-6-2.jpg"/><Relationship Id="rId3" Type="http://schemas.openxmlformats.org/officeDocument/2006/relationships/image" Target="../media/image-6-3.jpg"/><Relationship Id="rId4" Type="http://schemas.openxmlformats.org/officeDocument/2006/relationships/image" Target="../media/image-6-4.jp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image" Target="../media/image-7-2.jpg"/><Relationship Id="rId3" Type="http://schemas.openxmlformats.org/officeDocument/2006/relationships/image" Target="../media/image-7-3.jp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ikki/claudeproject/2faced-deco-v2/assets/img/deco-window.jpg">    </p:cNvPr>
          <p:cNvPicPr>
            <a:picLocks noChangeAspect="1"/>
          </p:cNvPicPr>
          <p:nvPr/>
        </p:nvPicPr>
        <p:blipFill>
          <a:blip r:embed="rId1">
            <a:alphaModFix amt="45000"/>
          </a:blip>
          <a:srcRect l="0" r="0" t="0" b="0"/>
          <a:stretch/>
        </p:blipFill>
        <p:spPr>
          <a:xfrm>
            <a:off x="0" y="0"/>
            <a:ext cx="10689336" cy="7562088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0689336" cy="7562088"/>
          </a:xfrm>
          <a:prstGeom prst="rect">
            <a:avLst/>
          </a:prstGeom>
          <a:solidFill>
            <a:srgbClr val="1E2B20">
              <a:alpha val="70000"/>
            </a:srgbClr>
          </a:solidFill>
          <a:ln/>
        </p:spPr>
      </p:sp>
      <p:pic>
        <p:nvPicPr>
          <p:cNvPr id="4" name="Image 1" descr="/Users/ikki/claudeproject/2faced-deco-v2/assets/img/logo-converse-w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566928" y="420624"/>
            <a:ext cx="1143000" cy="164592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379208" y="420624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spc="200" kern="0" dirty="0">
                <a:solidFill>
                  <a:srgbClr val="E6DCC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2026.08 CONFIDENTIAL</a:t>
            </a:r>
            <a:endParaRPr lang="en-US" sz="850" dirty="0"/>
          </a:p>
        </p:txBody>
      </p:sp>
      <p:sp>
        <p:nvSpPr>
          <p:cNvPr id="6" name="Text 2"/>
          <p:cNvSpPr/>
          <p:nvPr/>
        </p:nvSpPr>
        <p:spPr>
          <a:xfrm>
            <a:off x="566928" y="2148840"/>
            <a:ext cx="54864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0" dirty="0">
                <a:solidFill>
                  <a:srgbClr val="F2F0E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09.11</a:t>
            </a:r>
            <a:endParaRPr lang="en-US" sz="7800" dirty="0"/>
          </a:p>
        </p:txBody>
      </p:sp>
      <p:sp>
        <p:nvSpPr>
          <p:cNvPr id="7" name="Text 3"/>
          <p:cNvSpPr/>
          <p:nvPr/>
        </p:nvSpPr>
        <p:spPr>
          <a:xfrm>
            <a:off x="566928" y="3520440"/>
            <a:ext cx="73152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2000"/>
              </a:lnSpc>
              <a:buNone/>
            </a:pPr>
            <a:r>
              <a:rPr lang="en-US" sz="4000" dirty="0">
                <a:solidFill>
                  <a:srgbClr val="F2F0E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2FACED</a:t>
            </a:r>
            <a:endParaRPr lang="en-US" sz="4000" dirty="0"/>
          </a:p>
          <a:p>
            <a:pPr indent="0" marL="0">
              <a:lnSpc>
                <a:spcPct val="92000"/>
              </a:lnSpc>
              <a:buNone/>
            </a:pPr>
            <a:r>
              <a:rPr lang="en-US" sz="4000" dirty="0">
                <a:solidFill>
                  <a:srgbClr val="F2F0E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DECORATION</a:t>
            </a:r>
            <a:endParaRPr lang="en-US" sz="4000" dirty="0"/>
          </a:p>
        </p:txBody>
      </p:sp>
      <p:sp>
        <p:nvSpPr>
          <p:cNvPr id="8" name="Text 4"/>
          <p:cNvSpPr/>
          <p:nvPr/>
        </p:nvSpPr>
        <p:spPr>
          <a:xfrm>
            <a:off x="566928" y="49377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2F0E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装飾実施計画 VER.2</a:t>
            </a:r>
            <a:endParaRPr lang="en-US" sz="1200" dirty="0"/>
          </a:p>
        </p:txBody>
      </p:sp>
      <p:sp>
        <p:nvSpPr>
          <p:cNvPr id="9" name="Shape 5"/>
          <p:cNvSpPr/>
          <p:nvPr/>
        </p:nvSpPr>
        <p:spPr>
          <a:xfrm>
            <a:off x="566928" y="5349240"/>
            <a:ext cx="1280160" cy="32004"/>
          </a:xfrm>
          <a:prstGeom prst="rect">
            <a:avLst/>
          </a:prstGeom>
          <a:solidFill>
            <a:srgbClr val="E6DCC1"/>
          </a:solidFill>
          <a:ln/>
        </p:spPr>
      </p:sp>
      <p:sp>
        <p:nvSpPr>
          <p:cNvPr id="10" name="Text 6"/>
          <p:cNvSpPr/>
          <p:nvPr/>
        </p:nvSpPr>
        <p:spPr>
          <a:xfrm>
            <a:off x="566928" y="5532120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C9D2C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KINETICS HARAJUKU ／ 2026.09.11 FRI 18:00–20:00</a:t>
            </a:r>
            <a:endParaRPr lang="en-US" sz="950" dirty="0"/>
          </a:p>
        </p:txBody>
      </p:sp>
      <p:sp>
        <p:nvSpPr>
          <p:cNvPr id="11" name="Shape 7"/>
          <p:cNvSpPr/>
          <p:nvPr/>
        </p:nvSpPr>
        <p:spPr>
          <a:xfrm>
            <a:off x="566928" y="6611112"/>
            <a:ext cx="9555480" cy="9144"/>
          </a:xfrm>
          <a:prstGeom prst="rect">
            <a:avLst/>
          </a:prstGeom>
          <a:solidFill>
            <a:srgbClr val="5C6B5F"/>
          </a:solidFill>
          <a:ln/>
        </p:spPr>
      </p:sp>
      <p:sp>
        <p:nvSpPr>
          <p:cNvPr id="12" name="Text 8"/>
          <p:cNvSpPr/>
          <p:nvPr/>
        </p:nvSpPr>
        <p:spPr>
          <a:xfrm>
            <a:off x="566928" y="6720840"/>
            <a:ext cx="6858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A9B3A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CONVERSE BASKETBALL「2FACED」ローンチデイ 装飾実施計画 ご予算を踏まえ、実施できる範囲・工法・設置プランに絞った版</a:t>
            </a:r>
            <a:endParaRPr lang="en-US" sz="800" dirty="0"/>
          </a:p>
        </p:txBody>
      </p:sp>
      <p:sp>
        <p:nvSpPr>
          <p:cNvPr id="13" name="Text 9"/>
          <p:cNvSpPr/>
          <p:nvPr/>
        </p:nvSpPr>
        <p:spPr>
          <a:xfrm>
            <a:off x="7196328" y="6867144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spc="200" kern="0" dirty="0">
                <a:solidFill>
                  <a:srgbClr val="8B91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Execution Base / Decoration</a:t>
            </a:r>
            <a:endParaRPr lang="en-US" sz="7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75488"/>
            <a:ext cx="31089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F7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932688" y="402336"/>
            <a:ext cx="16276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6211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DJ BOOTH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2560320" y="475488"/>
            <a:ext cx="4206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4C58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キオスクを DJ ブースに転用する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6830568" y="475488"/>
            <a:ext cx="3291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spc="200" kern="0" dirty="0">
                <a:solidFill>
                  <a:srgbClr val="8B91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ZONE ④ ／ NO BUILD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566928" y="749808"/>
            <a:ext cx="9555480" cy="16459"/>
          </a:xfrm>
          <a:prstGeom prst="rect">
            <a:avLst/>
          </a:prstGeom>
          <a:solidFill>
            <a:srgbClr val="16211A"/>
          </a:solidFill>
          <a:ln/>
        </p:spPr>
      </p:sp>
      <p:sp>
        <p:nvSpPr>
          <p:cNvPr id="7" name="Text 5"/>
          <p:cNvSpPr/>
          <p:nvPr/>
        </p:nvSpPr>
        <p:spPr>
          <a:xfrm>
            <a:off x="9482328" y="7159752"/>
            <a:ext cx="640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spc="200" kern="0" dirty="0">
                <a:solidFill>
                  <a:srgbClr val="8B91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566928" y="950976"/>
            <a:ext cx="9555480" cy="447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B1F 中央の既存キオスク（什器 J・2,000×2,000）を、そのまま DJ ブースとして使います（図面 ④）。</a:t>
            </a:r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</a:t>
            </a:r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2F7A4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現況ですでにグリーンなので、造作を作らずに世界観へ乗せられます。</a:t>
            </a:r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ヘッダーサインを差し替えれば、そのまま 2FACED の面になります。 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66928" y="1489456"/>
            <a:ext cx="46497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2F7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現況 ／ 既存キオスク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566928" y="1708912"/>
            <a:ext cx="4649724" cy="2263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6211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すでにグリーン。造作は作らない</a:t>
            </a:r>
            <a:endParaRPr lang="en-US" sz="1150" dirty="0"/>
          </a:p>
        </p:txBody>
      </p:sp>
      <p:pic>
        <p:nvPicPr>
          <p:cNvPr id="11" name="Image 0" descr="/Users/ikki/claudeproject/2faced-deco-v2/assets/img/site-kiosk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66928" y="1990154"/>
            <a:ext cx="4649724" cy="2286000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566928" y="4349306"/>
            <a:ext cx="4649724" cy="1620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20000"/>
              </a:lnSpc>
              <a:buSzPct val="100000"/>
              <a:buChar char="•"/>
            </a:pPr>
            <a:r>
              <a:rPr lang="en-US" sz="88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色がすでにグリーン</a:t>
            </a:r>
            <a:pPr indent="0" marL="0">
              <a:lnSpc>
                <a:spcPct val="120000"/>
              </a:lnSpc>
              <a:buNone/>
            </a:pPr>
            <a:r>
              <a:rPr lang="en-US" sz="88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。装飾の世界観とそのまま合う</a:t>
            </a:r>
            <a:endParaRPr lang="en-US" sz="880" dirty="0"/>
          </a:p>
        </p:txBody>
      </p:sp>
      <p:sp>
        <p:nvSpPr>
          <p:cNvPr id="13" name="Text 10"/>
          <p:cNvSpPr/>
          <p:nvPr/>
        </p:nvSpPr>
        <p:spPr>
          <a:xfrm>
            <a:off x="566928" y="4557078"/>
            <a:ext cx="4649724" cy="1620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20000"/>
              </a:lnSpc>
              <a:buSzPct val="100000"/>
              <a:buChar char="•"/>
            </a:pPr>
            <a:r>
              <a:rPr lang="en-US" sz="88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四方から囲める島什器</a:t>
            </a:r>
            <a:pPr indent="0" marL="0">
              <a:lnSpc>
                <a:spcPct val="120000"/>
              </a:lnSpc>
              <a:buNone/>
            </a:pPr>
            <a:r>
              <a:rPr lang="en-US" sz="88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（2,000×2,000）。DJ を中心に人が回れる</a:t>
            </a:r>
            <a:endParaRPr lang="en-US" sz="880" dirty="0"/>
          </a:p>
        </p:txBody>
      </p:sp>
      <p:sp>
        <p:nvSpPr>
          <p:cNvPr id="14" name="Text 11"/>
          <p:cNvSpPr/>
          <p:nvPr/>
        </p:nvSpPr>
        <p:spPr>
          <a:xfrm>
            <a:off x="566928" y="4764850"/>
            <a:ext cx="4649724" cy="1620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20000"/>
              </a:lnSpc>
              <a:buSzPct val="100000"/>
              <a:buChar char="•"/>
            </a:pPr>
            <a:r>
              <a:rPr lang="en-US" sz="88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カウンター天板に機材を載せられる。</a:t>
            </a:r>
            <a:pPr indent="0" marL="0">
              <a:lnSpc>
                <a:spcPct val="120000"/>
              </a:lnSpc>
              <a:buNone/>
            </a:pPr>
            <a:r>
              <a:rPr lang="en-US" sz="88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ブース造作が要らない</a:t>
            </a:r>
            <a:endParaRPr lang="en-US" sz="880" dirty="0"/>
          </a:p>
        </p:txBody>
      </p:sp>
      <p:sp>
        <p:nvSpPr>
          <p:cNvPr id="15" name="Text 12"/>
          <p:cNvSpPr/>
          <p:nvPr/>
        </p:nvSpPr>
        <p:spPr>
          <a:xfrm>
            <a:off x="5472684" y="1489456"/>
            <a:ext cx="46497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2F7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実施 ／ ヘッダーサインの差し替え</a:t>
            </a:r>
            <a:endParaRPr lang="en-US" sz="800" dirty="0"/>
          </a:p>
        </p:txBody>
      </p:sp>
      <p:sp>
        <p:nvSpPr>
          <p:cNvPr id="16" name="Text 13"/>
          <p:cNvSpPr/>
          <p:nvPr/>
        </p:nvSpPr>
        <p:spPr>
          <a:xfrm>
            <a:off x="5472684" y="1708912"/>
            <a:ext cx="4649724" cy="2263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6211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面はそのまま。サインだけを 2FACED に替える</a:t>
            </a:r>
            <a:endParaRPr lang="en-US" sz="1150" dirty="0"/>
          </a:p>
        </p:txBody>
      </p:sp>
      <p:pic>
        <p:nvPicPr>
          <p:cNvPr id="17" name="Image 1" descr="/Users/ikki/claudeproject/2faced-deco-v2/assets/img/kiosk-header-before.jp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5472684" y="1990154"/>
            <a:ext cx="2279142" cy="1640982"/>
          </a:xfrm>
          <a:prstGeom prst="rect">
            <a:avLst/>
          </a:prstGeom>
        </p:spPr>
      </p:pic>
      <p:pic>
        <p:nvPicPr>
          <p:cNvPr id="18" name="Image 2" descr="/Users/ikki/claudeproject/2faced-deco-v2/assets/img/kiosk-header-after.jpg">    </p:cNvPr>
          <p:cNvPicPr>
            <a:picLocks noChangeAspect="1"/>
          </p:cNvPicPr>
          <p:nvPr/>
        </p:nvPicPr>
        <p:blipFill>
          <a:blip r:embed="rId3"/>
          <a:srcRect l="0" r="0" t="0" b="0"/>
          <a:stretch/>
        </p:blipFill>
        <p:spPr>
          <a:xfrm>
            <a:off x="7843266" y="1990154"/>
            <a:ext cx="2279142" cy="1640982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5472684" y="3704288"/>
            <a:ext cx="4649724" cy="1620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20000"/>
              </a:lnSpc>
              <a:buSzPct val="100000"/>
              <a:buChar char="•"/>
            </a:pPr>
            <a:r>
              <a:rPr lang="en-US" sz="88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既存のヘッダー面に 2FACED のサインを載せる</a:t>
            </a:r>
            <a:pPr indent="0" marL="0">
              <a:lnSpc>
                <a:spcPct val="120000"/>
              </a:lnSpc>
              <a:buNone/>
            </a:pPr>
            <a:r>
              <a:rPr lang="en-US" sz="88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だけ。什器も塗装もそのまま</a:t>
            </a:r>
            <a:endParaRPr lang="en-US" sz="880" dirty="0"/>
          </a:p>
        </p:txBody>
      </p:sp>
      <p:sp>
        <p:nvSpPr>
          <p:cNvPr id="20" name="Text 15"/>
          <p:cNvSpPr/>
          <p:nvPr/>
        </p:nvSpPr>
        <p:spPr>
          <a:xfrm>
            <a:off x="5472684" y="3912060"/>
            <a:ext cx="4649724" cy="1620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20000"/>
              </a:lnSpc>
              <a:buSzPct val="100000"/>
              <a:buChar char="•"/>
            </a:pPr>
            <a:r>
              <a:rPr lang="en-US" sz="88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周囲に </a:t>
            </a:r>
            <a:pPr indent="0" marL="0">
              <a:lnSpc>
                <a:spcPct val="120000"/>
              </a:lnSpc>
              <a:buNone/>
            </a:pPr>
            <a:r>
              <a:rPr lang="en-US" sz="88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Titan Tube 等の棒状照明</a:t>
            </a:r>
            <a:pPr indent="0" marL="0">
              <a:lnSpc>
                <a:spcPct val="120000"/>
              </a:lnSpc>
              <a:buNone/>
            </a:pPr>
            <a:r>
              <a:rPr lang="en-US" sz="88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とロゴサインを置き、暗いフロアで浮かび上がらせる</a:t>
            </a:r>
            <a:endParaRPr lang="en-US" sz="880" dirty="0"/>
          </a:p>
        </p:txBody>
      </p:sp>
      <p:sp>
        <p:nvSpPr>
          <p:cNvPr id="21" name="Text 16"/>
          <p:cNvSpPr/>
          <p:nvPr/>
        </p:nvSpPr>
        <p:spPr>
          <a:xfrm>
            <a:off x="5472684" y="4119832"/>
            <a:ext cx="4649724" cy="1620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20000"/>
              </a:lnSpc>
              <a:buSzPct val="100000"/>
              <a:buChar char="•"/>
            </a:pPr>
            <a:r>
              <a:rPr lang="en-US" sz="88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電源容量と音響の搬入</a:t>
            </a:r>
            <a:pPr indent="0" marL="0">
              <a:lnSpc>
                <a:spcPct val="120000"/>
              </a:lnSpc>
              <a:buNone/>
            </a:pPr>
            <a:r>
              <a:rPr lang="en-US" sz="88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は要確認</a:t>
            </a:r>
            <a:pPr indent="0" marL="0">
              <a:lnSpc>
                <a:spcPct val="120000"/>
              </a:lnSpc>
              <a:buNone/>
            </a:pPr>
            <a:r>
              <a:rPr lang="en-US" sz="880" b="1" dirty="0">
                <a:solidFill>
                  <a:srgbClr val="2F7A4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［要確認］</a:t>
            </a:r>
            <a:endParaRPr lang="en-US" sz="88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75488"/>
            <a:ext cx="31089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F7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932688" y="402336"/>
            <a:ext cx="16276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6211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DJ BOOTH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2560320" y="475488"/>
            <a:ext cx="4206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4C58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キオスクを DJ ブースに転用する（続き）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6830568" y="475488"/>
            <a:ext cx="3291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spc="200" kern="0" dirty="0">
                <a:solidFill>
                  <a:srgbClr val="8B91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ZONE ④ ／ NO BUILD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566928" y="749808"/>
            <a:ext cx="9555480" cy="16459"/>
          </a:xfrm>
          <a:prstGeom prst="rect">
            <a:avLst/>
          </a:prstGeom>
          <a:solidFill>
            <a:srgbClr val="16211A"/>
          </a:solidFill>
          <a:ln/>
        </p:spPr>
      </p:sp>
      <p:sp>
        <p:nvSpPr>
          <p:cNvPr id="7" name="Text 5"/>
          <p:cNvSpPr/>
          <p:nvPr/>
        </p:nvSpPr>
        <p:spPr>
          <a:xfrm>
            <a:off x="9482328" y="7159752"/>
            <a:ext cx="640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spc="200" kern="0" dirty="0">
                <a:solidFill>
                  <a:srgbClr val="8B91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566928" y="950976"/>
            <a:ext cx="9555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2F7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EVENT STICKER ／ 配布物</a:t>
            </a:r>
            <a:endParaRPr lang="en-US" sz="800" dirty="0"/>
          </a:p>
        </p:txBody>
      </p:sp>
      <p:pic>
        <p:nvPicPr>
          <p:cNvPr id="9" name="Image 0" descr="/Users/ikki/claudeproject/2faced-deco-v2/assets/img/deco-sticker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66928" y="1170432"/>
            <a:ext cx="4649724" cy="2651760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566928" y="3968496"/>
            <a:ext cx="4649724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750" dirty="0">
                <a:solidFill>
                  <a:srgbClr val="8B918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A コートラインベース／B キーワードデザイン／C AFTER HOURS デザイン／D サークルロゴデザイン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5472684" y="1170432"/>
            <a:ext cx="4649724" cy="2263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6211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ステッカー4種（配布物）</a:t>
            </a:r>
            <a:endParaRPr lang="en-US" sz="1150" dirty="0"/>
          </a:p>
        </p:txBody>
      </p:sp>
      <p:sp>
        <p:nvSpPr>
          <p:cNvPr id="12" name="Text 9"/>
          <p:cNvSpPr/>
          <p:nvPr/>
        </p:nvSpPr>
        <p:spPr>
          <a:xfrm>
            <a:off x="5472684" y="1451674"/>
            <a:ext cx="4649724" cy="1620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20000"/>
              </a:lnSpc>
              <a:buSzPct val="100000"/>
              <a:buChar char="•"/>
            </a:pPr>
            <a:r>
              <a:rPr lang="en-US" sz="88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直径 55mm・円形・ユポステッカー（耐水性）／フルカラー＋特色（グリーン）</a:t>
            </a:r>
            <a:endParaRPr lang="en-US" sz="880" dirty="0"/>
          </a:p>
        </p:txBody>
      </p:sp>
      <p:sp>
        <p:nvSpPr>
          <p:cNvPr id="13" name="Text 10"/>
          <p:cNvSpPr/>
          <p:nvPr/>
        </p:nvSpPr>
        <p:spPr>
          <a:xfrm>
            <a:off x="5472684" y="1659446"/>
            <a:ext cx="4649724" cy="1620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20000"/>
              </a:lnSpc>
              <a:buSzPct val="100000"/>
              <a:buChar char="•"/>
            </a:pPr>
            <a:r>
              <a:rPr lang="en-US" sz="88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配布は </a:t>
            </a:r>
            <a:pPr indent="0" marL="0">
              <a:lnSpc>
                <a:spcPct val="120000"/>
              </a:lnSpc>
              <a:buNone/>
            </a:pPr>
            <a:r>
              <a:rPr lang="en-US" sz="88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② DRINK ブース</a:t>
            </a:r>
            <a:pPr indent="0" marL="0">
              <a:lnSpc>
                <a:spcPct val="120000"/>
              </a:lnSpc>
              <a:buNone/>
            </a:pPr>
            <a:r>
              <a:rPr lang="en-US" sz="88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で行う。紙コップに貼る／そのまま渡すのどちらでも成立する</a:t>
            </a:r>
            <a:endParaRPr lang="en-US" sz="880" dirty="0"/>
          </a:p>
        </p:txBody>
      </p:sp>
      <p:sp>
        <p:nvSpPr>
          <p:cNvPr id="14" name="Text 11"/>
          <p:cNvSpPr/>
          <p:nvPr/>
        </p:nvSpPr>
        <p:spPr>
          <a:xfrm>
            <a:off x="5472684" y="1867218"/>
            <a:ext cx="4649724" cy="1620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20000"/>
              </a:lnSpc>
              <a:buSzPct val="100000"/>
              <a:buChar char="•"/>
            </a:pPr>
            <a:r>
              <a:rPr lang="en-US" sz="88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4種展開で</a:t>
            </a:r>
            <a:pPr indent="0" marL="0">
              <a:lnSpc>
                <a:spcPct val="120000"/>
              </a:lnSpc>
              <a:buNone/>
            </a:pPr>
            <a:r>
              <a:rPr lang="en-US" sz="88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コレクション性</a:t>
            </a:r>
            <a:pPr indent="0" marL="0">
              <a:lnSpc>
                <a:spcPct val="120000"/>
              </a:lnSpc>
              <a:buNone/>
            </a:pPr>
            <a:r>
              <a:rPr lang="en-US" sz="88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を持たせ、SNS 投稿と連動。</a:t>
            </a:r>
            <a:pPr indent="0" marL="0">
              <a:lnSpc>
                <a:spcPct val="120000"/>
              </a:lnSpc>
              <a:buNone/>
            </a:pPr>
            <a:r>
              <a:rPr lang="en-US" sz="88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単価が安く、運用負荷も低い</a:t>
            </a:r>
            <a:endParaRPr lang="en-US" sz="88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75488"/>
            <a:ext cx="31089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F7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932688" y="402336"/>
            <a:ext cx="2651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6211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EXISTING ASSETS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584448" y="475488"/>
            <a:ext cx="4206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4C58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使える既存資産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6830568" y="475488"/>
            <a:ext cx="3291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spc="200" kern="0" dirty="0">
                <a:solidFill>
                  <a:srgbClr val="8B91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SITE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566928" y="749808"/>
            <a:ext cx="9555480" cy="16459"/>
          </a:xfrm>
          <a:prstGeom prst="rect">
            <a:avLst/>
          </a:prstGeom>
          <a:solidFill>
            <a:srgbClr val="16211A"/>
          </a:solidFill>
          <a:ln/>
        </p:spPr>
      </p:sp>
      <p:sp>
        <p:nvSpPr>
          <p:cNvPr id="7" name="Text 5"/>
          <p:cNvSpPr/>
          <p:nvPr/>
        </p:nvSpPr>
        <p:spPr>
          <a:xfrm>
            <a:off x="9482328" y="7159752"/>
            <a:ext cx="640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spc="200" kern="0" dirty="0">
                <a:solidFill>
                  <a:srgbClr val="8B91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566928" y="950976"/>
            <a:ext cx="9555480" cy="447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店内には、そのまま使える掲出面と備品がすでにあります。</a:t>
            </a:r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</a:t>
            </a:r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2F7A4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面はそのまま使い、掲出物だけを差し替えます。</a:t>
            </a:r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新規で作るものを減らし、その分を </a:t>
            </a:r>
            <a:pPr indent="0" marL="0">
              <a:lnSpc>
                <a:spcPct val="1250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③ フォトブース</a:t>
            </a:r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と </a:t>
            </a:r>
            <a:pPr indent="0" marL="0">
              <a:lnSpc>
                <a:spcPct val="1250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B1F の照明</a:t>
            </a:r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に寄せます。 </a:t>
            </a:r>
            <a:endParaRPr lang="en-US" sz="1100" dirty="0"/>
          </a:p>
        </p:txBody>
      </p:sp>
      <p:pic>
        <p:nvPicPr>
          <p:cNvPr id="9" name="Image 0" descr="/Users/ikki/claudeproject/2faced-deco-v2/assets/img/site-poster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66928" y="1489456"/>
            <a:ext cx="1501140" cy="1020775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566928" y="2309063"/>
            <a:ext cx="1200912" cy="182880"/>
          </a:xfrm>
          <a:prstGeom prst="rect">
            <a:avLst/>
          </a:prstGeom>
          <a:solidFill>
            <a:srgbClr val="1E2B20"/>
          </a:solidFill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68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 現況</a:t>
            </a:r>
            <a:endParaRPr lang="en-US" sz="680" dirty="0"/>
          </a:p>
        </p:txBody>
      </p:sp>
      <p:sp>
        <p:nvSpPr>
          <p:cNvPr id="11" name="Text 8"/>
          <p:cNvSpPr/>
          <p:nvPr/>
        </p:nvSpPr>
        <p:spPr>
          <a:xfrm>
            <a:off x="566928" y="2555951"/>
            <a:ext cx="1501140" cy="289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6211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壁面ポスター＋フロア案内サイン</a:t>
            </a:r>
            <a:endParaRPr lang="en-US" sz="950" dirty="0"/>
          </a:p>
        </p:txBody>
      </p:sp>
      <p:sp>
        <p:nvSpPr>
          <p:cNvPr id="12" name="Text 9"/>
          <p:cNvSpPr/>
          <p:nvPr/>
        </p:nvSpPr>
        <p:spPr>
          <a:xfrm>
            <a:off x="566928" y="2845511"/>
            <a:ext cx="1501140" cy="28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階段壁の3面掲出と自立サイン。</a:t>
            </a:r>
            <a:pPr indent="0" marL="0">
              <a:lnSpc>
                <a:spcPct val="120000"/>
              </a:lnSpc>
              <a:buNone/>
            </a:pPr>
            <a:r>
              <a:rPr lang="en-US" sz="80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面と枠は既存のまま使える。</a:t>
            </a:r>
            <a:endParaRPr lang="en-US" sz="800" dirty="0"/>
          </a:p>
        </p:txBody>
      </p:sp>
      <p:pic>
        <p:nvPicPr>
          <p:cNvPr id="13" name="Image 1" descr="/Users/ikki/claudeproject/2faced-deco-v2/assets/img/asset-poster-after.jp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2177796" y="1489456"/>
            <a:ext cx="1501140" cy="1020775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2177796" y="2309063"/>
            <a:ext cx="1200912" cy="182880"/>
          </a:xfrm>
          <a:prstGeom prst="rect">
            <a:avLst/>
          </a:prstGeom>
          <a:solidFill>
            <a:srgbClr val="1E2B20"/>
          </a:solidFill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68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 差し替え後</a:t>
            </a:r>
            <a:endParaRPr lang="en-US" sz="680" dirty="0"/>
          </a:p>
        </p:txBody>
      </p:sp>
      <p:sp>
        <p:nvSpPr>
          <p:cNvPr id="15" name="Text 11"/>
          <p:cNvSpPr/>
          <p:nvPr/>
        </p:nvSpPr>
        <p:spPr>
          <a:xfrm>
            <a:off x="2177796" y="2555951"/>
            <a:ext cx="1501140" cy="1447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6211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→ 掲出物を差し替え</a:t>
            </a:r>
            <a:endParaRPr lang="en-US" sz="950" dirty="0"/>
          </a:p>
        </p:txBody>
      </p:sp>
      <p:sp>
        <p:nvSpPr>
          <p:cNvPr id="16" name="Text 12"/>
          <p:cNvSpPr/>
          <p:nvPr/>
        </p:nvSpPr>
        <p:spPr>
          <a:xfrm>
            <a:off x="2177796" y="2700731"/>
            <a:ext cx="1501140" cy="56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80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ポスター3面と自立サインを 2FACED に差し替え</a:t>
            </a:r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。サインには B1F への誘導と 18:00–20:00 を入れる。</a:t>
            </a:r>
            <a:endParaRPr lang="en-US" sz="800" dirty="0"/>
          </a:p>
        </p:txBody>
      </p:sp>
      <p:pic>
        <p:nvPicPr>
          <p:cNvPr id="17" name="Image 2" descr="/Users/ikki/claudeproject/2faced-deco-v2/assets/img/site-neon.jpg">    </p:cNvPr>
          <p:cNvPicPr>
            <a:picLocks noChangeAspect="1"/>
          </p:cNvPicPr>
          <p:nvPr/>
        </p:nvPicPr>
        <p:blipFill>
          <a:blip r:embed="rId3"/>
          <a:srcRect l="0" r="0" t="0" b="0"/>
          <a:stretch/>
        </p:blipFill>
        <p:spPr>
          <a:xfrm>
            <a:off x="3788664" y="1489456"/>
            <a:ext cx="1501140" cy="1020775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3788664" y="2309063"/>
            <a:ext cx="1200912" cy="182880"/>
          </a:xfrm>
          <a:prstGeom prst="rect">
            <a:avLst/>
          </a:prstGeom>
          <a:solidFill>
            <a:srgbClr val="1E2B20"/>
          </a:solidFill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68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現況</a:t>
            </a:r>
            <a:endParaRPr lang="en-US" sz="680" dirty="0"/>
          </a:p>
        </p:txBody>
      </p:sp>
      <p:sp>
        <p:nvSpPr>
          <p:cNvPr id="19" name="Text 14"/>
          <p:cNvSpPr/>
          <p:nvPr/>
        </p:nvSpPr>
        <p:spPr>
          <a:xfrm>
            <a:off x="3788664" y="2555951"/>
            <a:ext cx="1501140" cy="1447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6211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グリーンのネオン</a:t>
            </a:r>
            <a:endParaRPr lang="en-US" sz="950" dirty="0"/>
          </a:p>
        </p:txBody>
      </p:sp>
      <p:sp>
        <p:nvSpPr>
          <p:cNvPr id="20" name="Text 15"/>
          <p:cNvSpPr/>
          <p:nvPr/>
        </p:nvSpPr>
        <p:spPr>
          <a:xfrm>
            <a:off x="3788664" y="2700731"/>
            <a:ext cx="150114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階段まわりは</a:t>
            </a:r>
            <a:pPr indent="0" marL="0">
              <a:lnSpc>
                <a:spcPct val="120000"/>
              </a:lnSpc>
              <a:buNone/>
            </a:pPr>
            <a:r>
              <a:rPr lang="en-US" sz="80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すでにグリーンの光がある</a:t>
            </a:r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。B1F の照明はこれと揃える。</a:t>
            </a:r>
            <a:pPr indent="0" marL="0">
              <a:lnSpc>
                <a:spcPct val="120000"/>
              </a:lnSpc>
              <a:buNone/>
            </a:pPr>
            <a:r>
              <a:rPr lang="en-US" sz="80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ここは触らない。</a:t>
            </a:r>
            <a:endParaRPr lang="en-US" sz="800" dirty="0"/>
          </a:p>
        </p:txBody>
      </p:sp>
      <p:pic>
        <p:nvPicPr>
          <p:cNvPr id="21" name="Image 3" descr="/Users/ikki/claudeproject/2faced-deco-v2/assets/img/site-aboard.jpg">    </p:cNvPr>
          <p:cNvPicPr>
            <a:picLocks noChangeAspect="1"/>
          </p:cNvPicPr>
          <p:nvPr/>
        </p:nvPicPr>
        <p:blipFill>
          <a:blip r:embed="rId4"/>
          <a:srcRect l="0" r="0" t="0" b="0"/>
          <a:stretch/>
        </p:blipFill>
        <p:spPr>
          <a:xfrm>
            <a:off x="5399532" y="1489456"/>
            <a:ext cx="1501140" cy="1020775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5399532" y="2309063"/>
            <a:ext cx="1200912" cy="182880"/>
          </a:xfrm>
          <a:prstGeom prst="rect">
            <a:avLst/>
          </a:prstGeom>
          <a:solidFill>
            <a:srgbClr val="1E2B20"/>
          </a:solidFill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68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現況</a:t>
            </a:r>
            <a:endParaRPr lang="en-US" sz="680" dirty="0"/>
          </a:p>
        </p:txBody>
      </p:sp>
      <p:sp>
        <p:nvSpPr>
          <p:cNvPr id="23" name="Text 17"/>
          <p:cNvSpPr/>
          <p:nvPr/>
        </p:nvSpPr>
        <p:spPr>
          <a:xfrm>
            <a:off x="5399532" y="2555951"/>
            <a:ext cx="1501140" cy="1447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6211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A型看板</a:t>
            </a:r>
            <a:endParaRPr lang="en-US" sz="950" dirty="0"/>
          </a:p>
        </p:txBody>
      </p:sp>
      <p:sp>
        <p:nvSpPr>
          <p:cNvPr id="24" name="Text 18"/>
          <p:cNvSpPr/>
          <p:nvPr/>
        </p:nvSpPr>
        <p:spPr>
          <a:xfrm>
            <a:off x="5399532" y="2700731"/>
            <a:ext cx="150114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グリーン地・白文字の既存フォーマット。</a:t>
            </a:r>
            <a:pPr indent="0" marL="0">
              <a:lnSpc>
                <a:spcPct val="120000"/>
              </a:lnSpc>
              <a:buNone/>
            </a:pPr>
            <a:r>
              <a:rPr lang="en-US" sz="80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枠は既存、紙だけ差し替える。</a:t>
            </a:r>
            <a:endParaRPr lang="en-US" sz="800" dirty="0"/>
          </a:p>
        </p:txBody>
      </p:sp>
      <p:pic>
        <p:nvPicPr>
          <p:cNvPr id="25" name="Image 4" descr="/Users/ikki/claudeproject/2faced-deco-v2/assets/img/asset-aboard-after.jpg">    </p:cNvPr>
          <p:cNvPicPr>
            <a:picLocks noChangeAspect="1"/>
          </p:cNvPicPr>
          <p:nvPr/>
        </p:nvPicPr>
        <p:blipFill>
          <a:blip r:embed="rId5"/>
          <a:srcRect l="0" r="0" t="0" b="0"/>
          <a:stretch/>
        </p:blipFill>
        <p:spPr>
          <a:xfrm>
            <a:off x="7010400" y="1489456"/>
            <a:ext cx="1501140" cy="1020775"/>
          </a:xfrm>
          <a:prstGeom prst="rect">
            <a:avLst/>
          </a:prstGeom>
        </p:spPr>
      </p:pic>
      <p:sp>
        <p:nvSpPr>
          <p:cNvPr id="26" name="Text 19"/>
          <p:cNvSpPr/>
          <p:nvPr/>
        </p:nvSpPr>
        <p:spPr>
          <a:xfrm>
            <a:off x="7010400" y="2309063"/>
            <a:ext cx="1200912" cy="182880"/>
          </a:xfrm>
          <a:prstGeom prst="rect">
            <a:avLst/>
          </a:prstGeom>
          <a:solidFill>
            <a:srgbClr val="1E2B20"/>
          </a:solidFill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68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差し替え後</a:t>
            </a:r>
            <a:endParaRPr lang="en-US" sz="680" dirty="0"/>
          </a:p>
        </p:txBody>
      </p:sp>
      <p:sp>
        <p:nvSpPr>
          <p:cNvPr id="27" name="Text 20"/>
          <p:cNvSpPr/>
          <p:nvPr/>
        </p:nvSpPr>
        <p:spPr>
          <a:xfrm>
            <a:off x="7010400" y="2555951"/>
            <a:ext cx="1501140" cy="1447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6211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→ 紙を差し替え</a:t>
            </a:r>
            <a:endParaRPr lang="en-US" sz="950" dirty="0"/>
          </a:p>
        </p:txBody>
      </p:sp>
      <p:sp>
        <p:nvSpPr>
          <p:cNvPr id="28" name="Text 21"/>
          <p:cNvSpPr/>
          <p:nvPr/>
        </p:nvSpPr>
        <p:spPr>
          <a:xfrm>
            <a:off x="7010400" y="2700731"/>
            <a:ext cx="1501140" cy="28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80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店頭で発売日を告知する面</a:t>
            </a:r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になる。制作物は紙1枚のみ。</a:t>
            </a:r>
            <a:endParaRPr lang="en-US" sz="800" dirty="0"/>
          </a:p>
        </p:txBody>
      </p:sp>
      <p:pic>
        <p:nvPicPr>
          <p:cNvPr id="29" name="Image 5" descr="/Users/ikki/claudeproject/2faced-deco-v2/assets/img/site-podium.jpg">    </p:cNvPr>
          <p:cNvPicPr>
            <a:picLocks noChangeAspect="1"/>
          </p:cNvPicPr>
          <p:nvPr/>
        </p:nvPicPr>
        <p:blipFill>
          <a:blip r:embed="rId6"/>
          <a:srcRect l="0" r="0" t="0" b="0"/>
          <a:stretch/>
        </p:blipFill>
        <p:spPr>
          <a:xfrm>
            <a:off x="8621268" y="1489456"/>
            <a:ext cx="1501140" cy="1020775"/>
          </a:xfrm>
          <a:prstGeom prst="rect">
            <a:avLst/>
          </a:prstGeom>
        </p:spPr>
      </p:pic>
      <p:sp>
        <p:nvSpPr>
          <p:cNvPr id="30" name="Text 22"/>
          <p:cNvSpPr/>
          <p:nvPr/>
        </p:nvSpPr>
        <p:spPr>
          <a:xfrm>
            <a:off x="8621268" y="2309063"/>
            <a:ext cx="1200912" cy="182880"/>
          </a:xfrm>
          <a:prstGeom prst="rect">
            <a:avLst/>
          </a:prstGeom>
          <a:solidFill>
            <a:srgbClr val="1E2B20"/>
          </a:solidFill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68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 現況</a:t>
            </a:r>
            <a:endParaRPr lang="en-US" sz="680" dirty="0"/>
          </a:p>
        </p:txBody>
      </p:sp>
      <p:sp>
        <p:nvSpPr>
          <p:cNvPr id="31" name="Text 23"/>
          <p:cNvSpPr/>
          <p:nvPr/>
        </p:nvSpPr>
        <p:spPr>
          <a:xfrm>
            <a:off x="8621268" y="2555951"/>
            <a:ext cx="1501140" cy="289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6211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白の展示台 ／ 折りたたみテーブル</a:t>
            </a:r>
            <a:endParaRPr lang="en-US" sz="950" dirty="0"/>
          </a:p>
        </p:txBody>
      </p:sp>
      <p:sp>
        <p:nvSpPr>
          <p:cNvPr id="32" name="Text 24"/>
          <p:cNvSpPr/>
          <p:nvPr/>
        </p:nvSpPr>
        <p:spPr>
          <a:xfrm>
            <a:off x="8621268" y="2845511"/>
            <a:ext cx="1501140" cy="56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展示台は </a:t>
            </a:r>
            <a:pPr indent="0" marL="0">
              <a:lnSpc>
                <a:spcPct val="120000"/>
              </a:lnSpc>
              <a:buNone/>
            </a:pPr>
            <a:r>
              <a:rPr lang="en-US" sz="80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MID / LOW の対置展示</a:t>
            </a:r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に、テーブルは</a:t>
            </a:r>
            <a:pPr indent="0" marL="0">
              <a:lnSpc>
                <a:spcPct val="120000"/>
              </a:lnSpc>
              <a:buNone/>
            </a:pPr>
            <a:r>
              <a:rPr lang="en-US" sz="80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手渡し・配布物置き場</a:t>
            </a:r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に流用できる。</a:t>
            </a:r>
            <a:pPr indent="0" marL="0">
              <a:lnSpc>
                <a:spcPct val="120000"/>
              </a:lnSpc>
              <a:buNone/>
            </a:pPr>
            <a:r>
              <a:rPr lang="en-US" sz="80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装飾はしない。</a:t>
            </a:r>
            <a:endParaRPr lang="en-US" sz="800" dirty="0"/>
          </a:p>
        </p:txBody>
      </p:sp>
      <p:sp>
        <p:nvSpPr>
          <p:cNvPr id="33" name="Shape 25"/>
          <p:cNvSpPr/>
          <p:nvPr/>
        </p:nvSpPr>
        <p:spPr>
          <a:xfrm>
            <a:off x="566928" y="3515055"/>
            <a:ext cx="32004" cy="415290"/>
          </a:xfrm>
          <a:prstGeom prst="rect">
            <a:avLst/>
          </a:prstGeom>
          <a:solidFill>
            <a:srgbClr val="2F7A4B"/>
          </a:solidFill>
          <a:ln/>
        </p:spPr>
      </p:sp>
      <p:sp>
        <p:nvSpPr>
          <p:cNvPr id="34" name="Text 26"/>
          <p:cNvSpPr/>
          <p:nvPr/>
        </p:nvSpPr>
        <p:spPr>
          <a:xfrm>
            <a:off x="685800" y="3515055"/>
            <a:ext cx="9409176" cy="4152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85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ご確認ください。</a:t>
            </a:r>
            <a:pPr indent="0" marL="0">
              <a:lnSpc>
                <a:spcPct val="120000"/>
              </a:lnSpc>
              <a:buNone/>
            </a:pPr>
            <a:r>
              <a:rPr lang="en-US" sz="85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当日お借りできる備品</a:t>
            </a:r>
            <a:pPr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と、</a:t>
            </a:r>
            <a:pPr indent="0" marL="0">
              <a:lnSpc>
                <a:spcPct val="120000"/>
              </a:lnSpc>
              <a:buNone/>
            </a:pPr>
            <a:r>
              <a:rPr lang="en-US" sz="85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アーカイブポスターの在庫・掲出可否</a:t>
            </a:r>
            <a:pPr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をご教示ください。 </a:t>
            </a:r>
            <a:pPr indent="0" marL="0">
              <a:lnSpc>
                <a:spcPct val="120000"/>
              </a:lnSpc>
              <a:buNone/>
            </a:pPr>
            <a:r>
              <a:rPr lang="en-US" sz="85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差し替え後の意匠は仮です</a:t>
            </a:r>
            <a:pPr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——アーカイブポスターを使う場合はその図案に置き換えます。</a:t>
            </a:r>
            <a:pPr indent="0" marL="0">
              <a:lnSpc>
                <a:spcPct val="120000"/>
              </a:lnSpc>
              <a:buNone/>
            </a:pPr>
            <a:r>
              <a:rPr lang="en-US" sz="850" b="1" dirty="0">
                <a:solidFill>
                  <a:srgbClr val="2F7A4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［要確認］</a:t>
            </a:r>
            <a:pPr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</a:t>
            </a:r>
            <a:endParaRPr lang="en-US" sz="8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75488"/>
            <a:ext cx="31089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F7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932688" y="402336"/>
            <a:ext cx="17739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6211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ITEM LIST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2706624" y="475488"/>
            <a:ext cx="4206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4C58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制作物一覧と工法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6830568" y="475488"/>
            <a:ext cx="3291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spc="200" kern="0" dirty="0">
                <a:solidFill>
                  <a:srgbClr val="8B91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SPEC ONLY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566928" y="749808"/>
            <a:ext cx="9555480" cy="16459"/>
          </a:xfrm>
          <a:prstGeom prst="rect">
            <a:avLst/>
          </a:prstGeom>
          <a:solidFill>
            <a:srgbClr val="16211A"/>
          </a:solidFill>
          <a:ln/>
        </p:spPr>
      </p:sp>
      <p:sp>
        <p:nvSpPr>
          <p:cNvPr id="7" name="Text 5"/>
          <p:cNvSpPr/>
          <p:nvPr/>
        </p:nvSpPr>
        <p:spPr>
          <a:xfrm>
            <a:off x="9482328" y="7159752"/>
            <a:ext cx="640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spc="200" kern="0" dirty="0">
                <a:solidFill>
                  <a:srgbClr val="8B91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566928" y="950976"/>
            <a:ext cx="9555480" cy="447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実施が固まっているものと、仕様待ちのものを分けて並べます。</a:t>
            </a:r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</a:t>
            </a:r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2F7A4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数量が入っていない行は、掲出条件の確認が済んでいない行です。</a:t>
            </a:r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</a:t>
            </a:r>
            <a:pPr indent="0" marL="0">
              <a:lnSpc>
                <a:spcPct val="1250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金額は別紙のお見積りに記載します。</a:t>
            </a:r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</a:t>
            </a:r>
            <a:endParaRPr lang="en-US" sz="1100" dirty="0"/>
          </a:p>
        </p:txBody>
      </p:sp>
      <p:graphicFrame>
        <p:nvGraphicFramePr>
          <p:cNvPr id="1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66928" y="1489456"/>
          <a:ext cx="9555480" cy="914400"/>
        </p:xfrm>
        <a:graphic>
          <a:graphicData uri="http://schemas.openxmlformats.org/drawingml/2006/table">
            <a:tbl>
              <a:tblPr/>
              <a:tblGrid>
                <a:gridCol w="1911096"/>
                <a:gridCol w="1911096"/>
                <a:gridCol w="1911096"/>
                <a:gridCol w="1911096"/>
                <a:gridCol w="1911096"/>
              </a:tblGrid>
              <a:tr h="216599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30" b="1" dirty="0">
                          <a:solidFill>
                            <a:srgbClr val="8B9189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場所</a:t>
                      </a:r>
                      <a:endParaRPr lang="en-US" sz="73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30" b="1" dirty="0">
                          <a:solidFill>
                            <a:srgbClr val="8B9189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制作物</a:t>
                      </a:r>
                      <a:endParaRPr lang="en-US" sz="73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30" b="1" dirty="0">
                          <a:solidFill>
                            <a:srgbClr val="8B9189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工法・仕様</a:t>
                      </a:r>
                      <a:endParaRPr lang="en-US" sz="73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30" b="1" dirty="0">
                          <a:solidFill>
                            <a:srgbClr val="8B9189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数量</a:t>
                      </a:r>
                      <a:endParaRPr lang="en-US" sz="73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/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店頭・正面ガラス面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ロゴ／キーワードのグラフィック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全面装飾はしない・鏡と同じ考え方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カッティングシート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要確認掲出条件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/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ガラス面・壁面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アーカイブポスター掲出 ／ 既存物を活用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既存物の掲出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要確認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/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階段（踏面・蹴込み）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「2FACED」グラフィック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パネル等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凹凸のためシート不可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要確認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/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B1F 売場右奥（③）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フォトブースのミラー装飾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上部ロゴ＋縦ライン＋下部キーワード／新設 W1,090・図面 赤M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カッティングシート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本体は新設／既存転用か要確認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1面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/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階段下・導線（B1F）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フロアマット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表面PVCフィルム／裏面 特殊合成ゴム・厚1mm・防炎 FT090024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フルカラー印刷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オーダー製作・納期1〜2週間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1,200×1,800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約2.16㎡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/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B1F 売場中央（①）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競技エリアの床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造作ステージは組まない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リノリウム等の敷設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9,000×1,820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約16.4㎡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/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B1F キオスク＝DJ ブース（④）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ヘッダーサインの差し替え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既存キオスクを転用・造作なし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サイン差し替え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1面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/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④ DJ ブース周辺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棒状照明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Titan Tube 等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本数 要確定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/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B1F DJ ブース周辺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ロゴサイン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制作／既存サイン併用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要確認保有物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要確認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② DRINK ブース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イベントステッカー 4種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φ55mm 円形・ユポ（耐水）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フルカラー＋特色グリーン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要確認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/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0" name="Shape 7"/>
          <p:cNvSpPr/>
          <p:nvPr/>
        </p:nvSpPr>
        <p:spPr>
          <a:xfrm>
            <a:off x="566928" y="6159182"/>
            <a:ext cx="3087624" cy="18288"/>
          </a:xfrm>
          <a:prstGeom prst="rect">
            <a:avLst/>
          </a:prstGeom>
          <a:solidFill>
            <a:srgbClr val="16211A"/>
          </a:solidFill>
          <a:ln/>
        </p:spPr>
      </p:sp>
      <p:sp>
        <p:nvSpPr>
          <p:cNvPr id="11" name="Text 8"/>
          <p:cNvSpPr/>
          <p:nvPr/>
        </p:nvSpPr>
        <p:spPr>
          <a:xfrm>
            <a:off x="566928" y="6232334"/>
            <a:ext cx="308762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120" kern="0" dirty="0">
                <a:solidFill>
                  <a:srgbClr val="2F7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FIXED</a:t>
            </a:r>
            <a:endParaRPr lang="en-US" sz="750" dirty="0"/>
          </a:p>
        </p:txBody>
      </p:sp>
      <p:sp>
        <p:nvSpPr>
          <p:cNvPr id="12" name="Text 9"/>
          <p:cNvSpPr/>
          <p:nvPr/>
        </p:nvSpPr>
        <p:spPr>
          <a:xfrm>
            <a:off x="566928" y="6415215"/>
            <a:ext cx="3087624" cy="1600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050" b="1" dirty="0">
                <a:solidFill>
                  <a:srgbClr val="16211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確定しているもの</a:t>
            </a:r>
            <a:endParaRPr lang="en-US" sz="1050" dirty="0"/>
          </a:p>
        </p:txBody>
      </p:sp>
      <p:sp>
        <p:nvSpPr>
          <p:cNvPr id="13" name="Text 10"/>
          <p:cNvSpPr/>
          <p:nvPr/>
        </p:nvSpPr>
        <p:spPr>
          <a:xfrm>
            <a:off x="566928" y="6575234"/>
            <a:ext cx="3087624" cy="3162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83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4ゾーンの位置</a:t>
            </a:r>
            <a:pPr indent="0" marL="0">
              <a:lnSpc>
                <a:spcPct val="120000"/>
              </a:lnSpc>
              <a:buNone/>
            </a:pPr>
            <a:r>
              <a:rPr lang="en-US" sz="83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（① 競技 ② DRINK ③ フォト ④ DJ）／フロアマット／リノリウム敷設。</a:t>
            </a:r>
            <a:pPr indent="0" marL="0">
              <a:lnSpc>
                <a:spcPct val="120000"/>
              </a:lnSpc>
              <a:buNone/>
            </a:pPr>
            <a:r>
              <a:rPr lang="en-US" sz="83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DJ はキオスク転用で造作なし。</a:t>
            </a:r>
            <a:endParaRPr lang="en-US" sz="830" dirty="0"/>
          </a:p>
        </p:txBody>
      </p:sp>
      <p:sp>
        <p:nvSpPr>
          <p:cNvPr id="14" name="Shape 11"/>
          <p:cNvSpPr/>
          <p:nvPr/>
        </p:nvSpPr>
        <p:spPr>
          <a:xfrm>
            <a:off x="3800856" y="6159182"/>
            <a:ext cx="3087624" cy="18288"/>
          </a:xfrm>
          <a:prstGeom prst="rect">
            <a:avLst/>
          </a:prstGeom>
          <a:solidFill>
            <a:srgbClr val="16211A"/>
          </a:solidFill>
          <a:ln/>
        </p:spPr>
      </p:sp>
      <p:sp>
        <p:nvSpPr>
          <p:cNvPr id="15" name="Text 12"/>
          <p:cNvSpPr/>
          <p:nvPr/>
        </p:nvSpPr>
        <p:spPr>
          <a:xfrm>
            <a:off x="3800856" y="6232334"/>
            <a:ext cx="308762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120" kern="0" dirty="0">
                <a:solidFill>
                  <a:srgbClr val="2F7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PENDING</a:t>
            </a:r>
            <a:endParaRPr lang="en-US" sz="750" dirty="0"/>
          </a:p>
        </p:txBody>
      </p:sp>
      <p:sp>
        <p:nvSpPr>
          <p:cNvPr id="16" name="Text 13"/>
          <p:cNvSpPr/>
          <p:nvPr/>
        </p:nvSpPr>
        <p:spPr>
          <a:xfrm>
            <a:off x="3800856" y="6415215"/>
            <a:ext cx="3087624" cy="1600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050" b="1" dirty="0">
                <a:solidFill>
                  <a:srgbClr val="16211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仕様待ちのもの</a:t>
            </a:r>
            <a:endParaRPr lang="en-US" sz="1050" dirty="0"/>
          </a:p>
        </p:txBody>
      </p:sp>
      <p:sp>
        <p:nvSpPr>
          <p:cNvPr id="17" name="Text 14"/>
          <p:cNvSpPr/>
          <p:nvPr/>
        </p:nvSpPr>
        <p:spPr>
          <a:xfrm>
            <a:off x="3800856" y="6575234"/>
            <a:ext cx="3087624" cy="3162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83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階段の工法、照明の本数、</a:t>
            </a:r>
            <a:pPr indent="0" marL="0">
              <a:lnSpc>
                <a:spcPct val="120000"/>
              </a:lnSpc>
              <a:buNone/>
            </a:pPr>
            <a:r>
              <a:rPr lang="en-US" sz="83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③ ミラーを新設するか既存転用するか</a:t>
            </a:r>
            <a:pPr indent="0" marL="0">
              <a:lnSpc>
                <a:spcPct val="120000"/>
              </a:lnSpc>
              <a:buNone/>
            </a:pPr>
            <a:r>
              <a:rPr lang="en-US" sz="83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。リノリウムとマットは寸法が出たため数量を確定できます。</a:t>
            </a:r>
            <a:endParaRPr lang="en-US" sz="830" dirty="0"/>
          </a:p>
        </p:txBody>
      </p:sp>
      <p:sp>
        <p:nvSpPr>
          <p:cNvPr id="18" name="Shape 15"/>
          <p:cNvSpPr/>
          <p:nvPr/>
        </p:nvSpPr>
        <p:spPr>
          <a:xfrm>
            <a:off x="7034784" y="6159182"/>
            <a:ext cx="3087624" cy="18288"/>
          </a:xfrm>
          <a:prstGeom prst="rect">
            <a:avLst/>
          </a:prstGeom>
          <a:solidFill>
            <a:srgbClr val="16211A"/>
          </a:solidFill>
          <a:ln/>
        </p:spPr>
      </p:sp>
      <p:sp>
        <p:nvSpPr>
          <p:cNvPr id="19" name="Text 16"/>
          <p:cNvSpPr/>
          <p:nvPr/>
        </p:nvSpPr>
        <p:spPr>
          <a:xfrm>
            <a:off x="7034784" y="6232334"/>
            <a:ext cx="308762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120" kern="0" dirty="0">
                <a:solidFill>
                  <a:srgbClr val="2F7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ASK</a:t>
            </a:r>
            <a:endParaRPr lang="en-US" sz="750" dirty="0"/>
          </a:p>
        </p:txBody>
      </p:sp>
      <p:sp>
        <p:nvSpPr>
          <p:cNvPr id="20" name="Text 17"/>
          <p:cNvSpPr/>
          <p:nvPr/>
        </p:nvSpPr>
        <p:spPr>
          <a:xfrm>
            <a:off x="7034784" y="6415215"/>
            <a:ext cx="3087624" cy="1600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050" b="1" dirty="0">
                <a:solidFill>
                  <a:srgbClr val="16211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ご確認いただきたいもの</a:t>
            </a:r>
            <a:endParaRPr lang="en-US" sz="1050" dirty="0"/>
          </a:p>
        </p:txBody>
      </p:sp>
      <p:sp>
        <p:nvSpPr>
          <p:cNvPr id="21" name="Text 18"/>
          <p:cNvSpPr/>
          <p:nvPr/>
        </p:nvSpPr>
        <p:spPr>
          <a:xfrm>
            <a:off x="7034784" y="6575234"/>
            <a:ext cx="3087624" cy="3162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83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掲出できる面・サイズ・数量</a:t>
            </a:r>
            <a:pPr indent="0" marL="0">
              <a:lnSpc>
                <a:spcPct val="120000"/>
              </a:lnSpc>
              <a:buNone/>
            </a:pPr>
            <a:r>
              <a:rPr lang="en-US" sz="83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と、</a:t>
            </a:r>
            <a:pPr indent="0" marL="0">
              <a:lnSpc>
                <a:spcPct val="120000"/>
              </a:lnSpc>
              <a:buNone/>
            </a:pPr>
            <a:r>
              <a:rPr lang="en-US" sz="83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保有されているサイン類</a:t>
            </a:r>
            <a:pPr indent="0" marL="0">
              <a:lnSpc>
                <a:spcPct val="120000"/>
              </a:lnSpc>
              <a:buNone/>
            </a:pPr>
            <a:r>
              <a:rPr lang="en-US" sz="83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の有無。後者があれば新規制作を減らせます。</a:t>
            </a:r>
            <a:endParaRPr lang="en-US" sz="83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E2B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75488"/>
            <a:ext cx="31089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6DCC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932688" y="402336"/>
            <a:ext cx="104241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2F0E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NEXT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1975104" y="475488"/>
            <a:ext cx="4206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A9B3A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装飾の確認事項とネクストアクション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6830568" y="475488"/>
            <a:ext cx="3291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spc="200" kern="0" dirty="0">
                <a:solidFill>
                  <a:srgbClr val="6B7A6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BE CONFIRMED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566928" y="749808"/>
            <a:ext cx="9555480" cy="16459"/>
          </a:xfrm>
          <a:prstGeom prst="rect">
            <a:avLst/>
          </a:prstGeom>
          <a:solidFill>
            <a:srgbClr val="F2F0E8"/>
          </a:solidFill>
          <a:ln/>
        </p:spPr>
      </p:sp>
      <p:sp>
        <p:nvSpPr>
          <p:cNvPr id="7" name="Text 5"/>
          <p:cNvSpPr/>
          <p:nvPr/>
        </p:nvSpPr>
        <p:spPr>
          <a:xfrm>
            <a:off x="9482328" y="7159752"/>
            <a:ext cx="640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spc="200" kern="0" dirty="0">
                <a:solidFill>
                  <a:srgbClr val="6B7A6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566928" y="950976"/>
            <a:ext cx="9555480" cy="223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装飾は実施できる範囲まで絞り込み済みです。</a:t>
            </a:r>
            <a:pPr indent="0" marL="0">
              <a:lnSpc>
                <a:spcPct val="1250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以下が確定すると、制作物の数量を確定できます</a:t>
            </a:r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（金額は別紙のお見積り）。 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566928" y="1293368"/>
            <a:ext cx="128016" cy="128016"/>
          </a:xfrm>
          <a:prstGeom prst="rect">
            <a:avLst/>
          </a:prstGeom>
          <a:solidFill>
            <a:srgbClr val="1E2B20"/>
          </a:solidFill>
          <a:ln w="12700">
            <a:solidFill>
              <a:srgbClr val="F2F0E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04672" y="1265936"/>
            <a:ext cx="4402836" cy="1508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F2F0E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③ フォトブースのミラー ／ 最優先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804672" y="1416749"/>
            <a:ext cx="4402836" cy="441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図面では</a:t>
            </a:r>
            <a:pPr indent="0" marL="0">
              <a:lnSpc>
                <a:spcPct val="120000"/>
              </a:lnSpc>
              <a:buNone/>
            </a:pPr>
            <a:r>
              <a:rPr lang="en-US" sz="80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新設ミラー（W1,090）</a:t>
            </a:r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ですが、階段前には</a:t>
            </a:r>
            <a:pPr indent="0" marL="0">
              <a:lnSpc>
                <a:spcPct val="120000"/>
              </a:lnSpc>
              <a:buNone/>
            </a:pPr>
            <a:r>
              <a:rPr lang="en-US" sz="80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既存の大型ミラー（H 約2,800mm）</a:t>
            </a:r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があります。</a:t>
            </a:r>
            <a:pPr indent="0" marL="0">
              <a:lnSpc>
                <a:spcPct val="120000"/>
              </a:lnSpc>
              <a:buNone/>
            </a:pPr>
            <a:r>
              <a:rPr lang="en-US" sz="80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新設か既存転用か</a:t>
            </a:r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で費用が変わります。あわせて什器「G」の位置が移動後で確定かもご確認ください（P.08）。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5481828" y="1293368"/>
            <a:ext cx="128016" cy="128016"/>
          </a:xfrm>
          <a:prstGeom prst="rect">
            <a:avLst/>
          </a:prstGeom>
          <a:solidFill>
            <a:srgbClr val="1E2B20"/>
          </a:solidFill>
          <a:ln w="12700">
            <a:solidFill>
              <a:srgbClr val="F2F0E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719572" y="1265936"/>
            <a:ext cx="4402836" cy="1508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F2F0E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階段の工法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5719572" y="1416749"/>
            <a:ext cx="4402836" cy="294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踏面・蹴込みは凹凸のためシート貼付が不可です。</a:t>
            </a:r>
            <a:pPr indent="0" marL="0">
              <a:lnSpc>
                <a:spcPct val="120000"/>
              </a:lnSpc>
              <a:buNone/>
            </a:pPr>
            <a:r>
              <a:rPr lang="en-US" sz="80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パネル等の代替工法</a:t>
            </a:r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を確定させる必要があります。</a:t>
            </a:r>
            <a:endParaRPr lang="en-US" sz="800" dirty="0"/>
          </a:p>
        </p:txBody>
      </p:sp>
      <p:sp>
        <p:nvSpPr>
          <p:cNvPr id="15" name="Shape 13"/>
          <p:cNvSpPr/>
          <p:nvPr/>
        </p:nvSpPr>
        <p:spPr>
          <a:xfrm>
            <a:off x="566928" y="2087309"/>
            <a:ext cx="128016" cy="128016"/>
          </a:xfrm>
          <a:prstGeom prst="rect">
            <a:avLst/>
          </a:prstGeom>
          <a:solidFill>
            <a:srgbClr val="1E2B20"/>
          </a:solidFill>
          <a:ln w="12700">
            <a:solidFill>
              <a:srgbClr val="F2F0E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04672" y="2059877"/>
            <a:ext cx="4402836" cy="1508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F2F0E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掲出条件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804672" y="2210689"/>
            <a:ext cx="4402836" cy="294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ガラス面・壁面・階段で</a:t>
            </a:r>
            <a:pPr indent="0" marL="0">
              <a:lnSpc>
                <a:spcPct val="120000"/>
              </a:lnSpc>
              <a:buNone/>
            </a:pPr>
            <a:r>
              <a:rPr lang="en-US" sz="80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掲出できる面・サイズ・数量・貼付の可否</a:t>
            </a:r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。制作物一覧（P.11）の数量を埋めるために必要です。</a:t>
            </a:r>
            <a:endParaRPr lang="en-US" sz="800" dirty="0"/>
          </a:p>
        </p:txBody>
      </p:sp>
      <p:sp>
        <p:nvSpPr>
          <p:cNvPr id="18" name="Shape 16"/>
          <p:cNvSpPr/>
          <p:nvPr/>
        </p:nvSpPr>
        <p:spPr>
          <a:xfrm>
            <a:off x="5481828" y="2087309"/>
            <a:ext cx="128016" cy="128016"/>
          </a:xfrm>
          <a:prstGeom prst="rect">
            <a:avLst/>
          </a:prstGeom>
          <a:solidFill>
            <a:srgbClr val="1E2B20"/>
          </a:solidFill>
          <a:ln w="12700">
            <a:solidFill>
              <a:srgbClr val="F2F0E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719572" y="2059877"/>
            <a:ext cx="4402836" cy="1508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F2F0E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クライアント様保有のサイン類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719572" y="2210689"/>
            <a:ext cx="4402836" cy="294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既存サイン・アーカイブポスター等をお持ちであれば</a:t>
            </a:r>
            <a:pPr indent="0" marL="0">
              <a:lnSpc>
                <a:spcPct val="120000"/>
              </a:lnSpc>
              <a:buNone/>
            </a:pPr>
            <a:r>
              <a:rPr lang="en-US" sz="80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ご共有ください。反映して新規制作を減らせます。</a:t>
            </a:r>
            <a:endParaRPr lang="en-US" sz="800" dirty="0"/>
          </a:p>
        </p:txBody>
      </p:sp>
      <p:sp>
        <p:nvSpPr>
          <p:cNvPr id="21" name="Shape 19"/>
          <p:cNvSpPr/>
          <p:nvPr/>
        </p:nvSpPr>
        <p:spPr>
          <a:xfrm>
            <a:off x="566928" y="2733929"/>
            <a:ext cx="128016" cy="128016"/>
          </a:xfrm>
          <a:prstGeom prst="rect">
            <a:avLst/>
          </a:prstGeom>
          <a:solidFill>
            <a:srgbClr val="1E2B20"/>
          </a:solidFill>
          <a:ln w="12700">
            <a:solidFill>
              <a:srgbClr val="F2F0E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04672" y="2706497"/>
            <a:ext cx="4402836" cy="1508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F2F0E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④ DJ ブースの電源と音響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804672" y="2857310"/>
            <a:ext cx="4402836" cy="294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既存キオスクの転用で位置は確定しました。</a:t>
            </a:r>
            <a:pPr indent="0" marL="0">
              <a:lnSpc>
                <a:spcPct val="120000"/>
              </a:lnSpc>
              <a:buNone/>
            </a:pPr>
            <a:r>
              <a:rPr lang="en-US" sz="80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電源容量・音響機材の搬入経路・キオスク天板への設置可否</a:t>
            </a:r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をご確認ください。照明の本数もあわせて決めます。</a:t>
            </a:r>
            <a:endParaRPr lang="en-US" sz="800" dirty="0"/>
          </a:p>
        </p:txBody>
      </p:sp>
      <p:sp>
        <p:nvSpPr>
          <p:cNvPr id="24" name="Shape 22"/>
          <p:cNvSpPr/>
          <p:nvPr/>
        </p:nvSpPr>
        <p:spPr>
          <a:xfrm>
            <a:off x="5481828" y="2733929"/>
            <a:ext cx="128016" cy="128016"/>
          </a:xfrm>
          <a:prstGeom prst="rect">
            <a:avLst/>
          </a:prstGeom>
          <a:solidFill>
            <a:srgbClr val="1E2B20"/>
          </a:solidFill>
          <a:ln w="12700">
            <a:solidFill>
              <a:srgbClr val="F2F0E8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719572" y="2706497"/>
            <a:ext cx="4402836" cy="1508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F2F0E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② DRINK ブースの運用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5719572" y="2857310"/>
            <a:ext cx="4402836" cy="294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位置は図面で確定しました。</a:t>
            </a:r>
            <a:pPr indent="0" marL="0">
              <a:lnSpc>
                <a:spcPct val="120000"/>
              </a:lnSpc>
              <a:buNone/>
            </a:pPr>
            <a:r>
              <a:rPr lang="en-US" sz="80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提供方法・提供時間・担当者・補充と廃棄</a:t>
            </a:r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の運用を詰める必要があります。ステッカー配布もここで行います。</a:t>
            </a:r>
            <a:endParaRPr lang="en-US" sz="800" dirty="0"/>
          </a:p>
        </p:txBody>
      </p:sp>
      <p:sp>
        <p:nvSpPr>
          <p:cNvPr id="27" name="Shape 25"/>
          <p:cNvSpPr/>
          <p:nvPr/>
        </p:nvSpPr>
        <p:spPr>
          <a:xfrm>
            <a:off x="566928" y="3380550"/>
            <a:ext cx="128016" cy="128016"/>
          </a:xfrm>
          <a:prstGeom prst="rect">
            <a:avLst/>
          </a:prstGeom>
          <a:solidFill>
            <a:srgbClr val="1E2B20"/>
          </a:solidFill>
          <a:ln w="12700">
            <a:solidFill>
              <a:srgbClr val="F2F0E8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04672" y="3353118"/>
            <a:ext cx="4402836" cy="1508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F2F0E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地上の販売フロアの階数</a:t>
            </a:r>
            <a:endParaRPr lang="en-US" sz="950" dirty="0"/>
          </a:p>
        </p:txBody>
      </p:sp>
      <p:sp>
        <p:nvSpPr>
          <p:cNvPr id="29" name="Text 27"/>
          <p:cNvSpPr/>
          <p:nvPr/>
        </p:nvSpPr>
        <p:spPr>
          <a:xfrm>
            <a:off x="804672" y="3503930"/>
            <a:ext cx="4402836" cy="294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支給の装飾案内で </a:t>
            </a:r>
            <a:pPr indent="0" marL="0">
              <a:lnSpc>
                <a:spcPct val="120000"/>
              </a:lnSpc>
              <a:buNone/>
            </a:pPr>
            <a:r>
              <a:rPr lang="en-US" sz="80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1F（企画概要・階段ページ）と 2F（全体イメージ図・導線イメージ）で表記が揺れています。</a:t>
            </a:r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階数の確定が必要です。</a:t>
            </a:r>
            <a:endParaRPr lang="en-US" sz="800" dirty="0"/>
          </a:p>
        </p:txBody>
      </p:sp>
      <p:sp>
        <p:nvSpPr>
          <p:cNvPr id="30" name="Shape 28"/>
          <p:cNvSpPr/>
          <p:nvPr/>
        </p:nvSpPr>
        <p:spPr>
          <a:xfrm>
            <a:off x="5481828" y="3380550"/>
            <a:ext cx="128016" cy="128016"/>
          </a:xfrm>
          <a:prstGeom prst="rect">
            <a:avLst/>
          </a:prstGeom>
          <a:solidFill>
            <a:srgbClr val="1E2B20"/>
          </a:solidFill>
          <a:ln w="12700">
            <a:solidFill>
              <a:srgbClr val="F2F0E8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5719572" y="3353118"/>
            <a:ext cx="4402836" cy="1508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F2F0E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搬入・施工の条件</a:t>
            </a:r>
            <a:endParaRPr lang="en-US" sz="950" dirty="0"/>
          </a:p>
        </p:txBody>
      </p:sp>
      <p:sp>
        <p:nvSpPr>
          <p:cNvPr id="32" name="Text 30"/>
          <p:cNvSpPr/>
          <p:nvPr/>
        </p:nvSpPr>
        <p:spPr>
          <a:xfrm>
            <a:off x="5719572" y="3503930"/>
            <a:ext cx="4402836" cy="294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搬入経路・搬入時間・電源容量・施工可能な日時。</a:t>
            </a:r>
            <a:pPr indent="0" marL="0">
              <a:lnSpc>
                <a:spcPct val="120000"/>
              </a:lnSpc>
              <a:buNone/>
            </a:pPr>
            <a:r>
              <a:rPr lang="en-US" sz="80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18:00 の開始に間に合わせるための逆算に必要です。</a:t>
            </a:r>
            <a:endParaRPr lang="en-US" sz="800" dirty="0"/>
          </a:p>
        </p:txBody>
      </p:sp>
      <p:sp>
        <p:nvSpPr>
          <p:cNvPr id="33" name="Text 31"/>
          <p:cNvSpPr/>
          <p:nvPr/>
        </p:nvSpPr>
        <p:spPr>
          <a:xfrm>
            <a:off x="566928" y="4054602"/>
            <a:ext cx="4649724" cy="8478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0000"/>
              </a:lnSpc>
              <a:buNone/>
            </a:pPr>
            <a:r>
              <a:rPr lang="en-US" sz="3273" dirty="0">
                <a:solidFill>
                  <a:srgbClr val="F2F0E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GREEN</a:t>
            </a:r>
            <a:endParaRPr lang="en-US" sz="3273" dirty="0"/>
          </a:p>
          <a:p>
            <a:pPr indent="0" marL="0">
              <a:lnSpc>
                <a:spcPct val="90000"/>
              </a:lnSpc>
              <a:buNone/>
            </a:pPr>
            <a:r>
              <a:rPr lang="en-US" sz="3273" dirty="0">
                <a:solidFill>
                  <a:srgbClr val="F2F0E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&amp;amp; BEIGE</a:t>
            </a:r>
            <a:endParaRPr lang="en-US" sz="3273" dirty="0"/>
          </a:p>
        </p:txBody>
      </p:sp>
      <p:sp>
        <p:nvSpPr>
          <p:cNvPr id="34" name="Text 32"/>
          <p:cNvSpPr/>
          <p:nvPr/>
        </p:nvSpPr>
        <p:spPr>
          <a:xfrm>
            <a:off x="5472684" y="4054602"/>
            <a:ext cx="46497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E6DCC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NEXT ACTION</a:t>
            </a:r>
            <a:endParaRPr lang="en-US" sz="800" dirty="0"/>
          </a:p>
        </p:txBody>
      </p:sp>
      <p:graphicFrame>
        <p:nvGraphicFramePr>
          <p:cNvPr id="1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72684" y="4274058"/>
          <a:ext cx="4649724" cy="914400"/>
        </p:xfrm>
        <a:graphic>
          <a:graphicData uri="http://schemas.openxmlformats.org/drawingml/2006/table">
            <a:tbl>
              <a:tblPr/>
              <a:tblGrid>
                <a:gridCol w="1549908"/>
                <a:gridCol w="1549908"/>
                <a:gridCol w="1549908"/>
              </a:tblGrid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A9B3A9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01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3C4B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B20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A9B3A9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B1F 平面図（設置物反映版）のご確認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3C4B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B20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A9B3A9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提出済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3C4B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B20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A9B3A9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02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3C4B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B20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A9B3A9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設置プランの関係各所への確認・③ ミラー仕様の確定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3C4B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B20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A9B3A9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確認依頼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3C4B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B20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A9B3A9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03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3C4B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B20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A9B3A9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階段の工法の確定（パネル等）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3C4B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B20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A9B3A9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検討中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3C4B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B20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A9B3A9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04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3C4B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B20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A9B3A9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お見積りのご提出（別紙）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3C4B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B20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A9B3A9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別途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3C4B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B2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75488"/>
            <a:ext cx="31089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F7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932688" y="402336"/>
            <a:ext cx="148132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6211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PREMISE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2414016" y="475488"/>
            <a:ext cx="4206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4C58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この資料の前提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6830568" y="475488"/>
            <a:ext cx="3291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spc="200" kern="0" dirty="0">
                <a:solidFill>
                  <a:srgbClr val="8B91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DECORATION ONLY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566928" y="749808"/>
            <a:ext cx="9555480" cy="16459"/>
          </a:xfrm>
          <a:prstGeom prst="rect">
            <a:avLst/>
          </a:prstGeom>
          <a:solidFill>
            <a:srgbClr val="16211A"/>
          </a:solidFill>
          <a:ln/>
        </p:spPr>
      </p:sp>
      <p:sp>
        <p:nvSpPr>
          <p:cNvPr id="7" name="Text 5"/>
          <p:cNvSpPr/>
          <p:nvPr/>
        </p:nvSpPr>
        <p:spPr>
          <a:xfrm>
            <a:off x="9482328" y="7159752"/>
            <a:ext cx="640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spc="200" kern="0" dirty="0">
                <a:solidFill>
                  <a:srgbClr val="8B91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566928" y="950976"/>
            <a:ext cx="955548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本書は装飾パートのみを抜き出した資料です。</a:t>
            </a:r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企画全体（一日の構成・当日コンテンツ・告知）は別冊の実施計画書 ver.2 をご覧ください。</a:t>
            </a:r>
            <a:pPr indent="0" marL="0">
              <a:lnSpc>
                <a:spcPct val="125000"/>
              </a:lnSpc>
              <a:buNone/>
            </a:pPr>
            <a:endParaRPr lang="en-US" sz="11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</a:t>
            </a:r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2F7A4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装飾は「面を増やす」のではなく「目を引く一点に絞って効かせる」方針に切り替えています。</a:t>
            </a:r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566928" y="1712976"/>
            <a:ext cx="9555480" cy="1225296"/>
          </a:xfrm>
          <a:prstGeom prst="rect">
            <a:avLst/>
          </a:prstGeom>
          <a:solidFill>
            <a:srgbClr val="1E2B20"/>
          </a:solidFill>
          <a:ln/>
        </p:spPr>
      </p:sp>
      <p:sp>
        <p:nvSpPr>
          <p:cNvPr id="10" name="Text 8"/>
          <p:cNvSpPr/>
          <p:nvPr/>
        </p:nvSpPr>
        <p:spPr>
          <a:xfrm>
            <a:off x="722376" y="1712976"/>
            <a:ext cx="2866644" cy="1225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2000"/>
              </a:lnSpc>
              <a:buNone/>
            </a:pPr>
            <a:r>
              <a:rPr lang="en-US" sz="1900" dirty="0">
                <a:solidFill>
                  <a:srgbClr val="F2F0E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EXECUTION</a:t>
            </a:r>
            <a:endParaRPr lang="en-US" sz="1900" dirty="0"/>
          </a:p>
          <a:p>
            <a:pPr indent="0" marL="0">
              <a:lnSpc>
                <a:spcPct val="92000"/>
              </a:lnSpc>
              <a:buNone/>
            </a:pPr>
            <a:r>
              <a:rPr lang="en-US" sz="1900" dirty="0">
                <a:solidFill>
                  <a:srgbClr val="F2F0E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BASE</a:t>
            </a:r>
            <a:endParaRPr lang="en-US" sz="1900" dirty="0"/>
          </a:p>
        </p:txBody>
      </p:sp>
      <p:sp>
        <p:nvSpPr>
          <p:cNvPr id="11" name="Text 9"/>
          <p:cNvSpPr/>
          <p:nvPr/>
        </p:nvSpPr>
        <p:spPr>
          <a:xfrm>
            <a:off x="3662172" y="1840992"/>
            <a:ext cx="6304788" cy="9692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本書は</a:t>
            </a:r>
            <a:pPr indent="0" marL="0">
              <a:lnSpc>
                <a:spcPct val="130000"/>
              </a:lnSpc>
              <a:buNone/>
            </a:pPr>
            <a:r>
              <a:rPr lang="en-US" sz="90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企画イメージではなく、実施内容</a:t>
            </a:r>
            <a:pPr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を書いています。</a:t>
            </a:r>
            <a:pPr indent="0" marL="0">
              <a:lnSpc>
                <a:spcPct val="130000"/>
              </a:lnSpc>
              <a:buNone/>
            </a:pPr>
            <a:endParaRPr lang="en-US" sz="9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図版は支給の「converse_2FACED_装飾企画案_01.pdf」からの引用ですが、 </a:t>
            </a:r>
            <a:pPr indent="0" marL="0">
              <a:lnSpc>
                <a:spcPct val="130000"/>
              </a:lnSpc>
              <a:buNone/>
            </a:pPr>
            <a:r>
              <a:rPr lang="en-US" sz="90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ご予算・現場条件を踏まえて実施範囲を絞り込んでおり、図版どおりの全面装飾は行いません。</a:t>
            </a:r>
            <a:pPr indent="0" marL="0">
              <a:lnSpc>
                <a:spcPct val="130000"/>
              </a:lnSpc>
              <a:buNone/>
            </a:pPr>
            <a:endParaRPr lang="en-US" sz="9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各図版に対して</a:t>
            </a:r>
            <a:pPr indent="0" marL="0">
              <a:lnSpc>
                <a:spcPct val="130000"/>
              </a:lnSpc>
              <a:buNone/>
            </a:pPr>
            <a:r>
              <a:rPr lang="en-US" sz="90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何をどう実施するか</a:t>
            </a:r>
            <a:pPr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を対応させてあります（P.05）。 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566928" y="3066288"/>
            <a:ext cx="2279142" cy="18288"/>
          </a:xfrm>
          <a:prstGeom prst="rect">
            <a:avLst/>
          </a:prstGeom>
          <a:solidFill>
            <a:srgbClr val="16211A"/>
          </a:solidFill>
          <a:ln/>
        </p:spPr>
      </p:sp>
      <p:sp>
        <p:nvSpPr>
          <p:cNvPr id="13" name="Text 11"/>
          <p:cNvSpPr/>
          <p:nvPr/>
        </p:nvSpPr>
        <p:spPr>
          <a:xfrm>
            <a:off x="566928" y="3139440"/>
            <a:ext cx="227914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120" kern="0" dirty="0">
                <a:solidFill>
                  <a:srgbClr val="2F7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DATE</a:t>
            </a:r>
            <a:endParaRPr lang="en-US" sz="750" dirty="0"/>
          </a:p>
        </p:txBody>
      </p:sp>
      <p:sp>
        <p:nvSpPr>
          <p:cNvPr id="14" name="Text 12"/>
          <p:cNvSpPr/>
          <p:nvPr/>
        </p:nvSpPr>
        <p:spPr>
          <a:xfrm>
            <a:off x="566928" y="3322320"/>
            <a:ext cx="2279142" cy="1600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050" b="1" dirty="0">
                <a:solidFill>
                  <a:srgbClr val="16211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09.11（金）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566928" y="3482340"/>
            <a:ext cx="2279142" cy="3162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83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2FACED 発売日当日。装飾はこの一日のために行う。</a:t>
            </a:r>
            <a:endParaRPr lang="en-US" sz="830" dirty="0"/>
          </a:p>
        </p:txBody>
      </p:sp>
      <p:sp>
        <p:nvSpPr>
          <p:cNvPr id="16" name="Shape 14"/>
          <p:cNvSpPr/>
          <p:nvPr/>
        </p:nvSpPr>
        <p:spPr>
          <a:xfrm>
            <a:off x="2992374" y="3066288"/>
            <a:ext cx="2279142" cy="18288"/>
          </a:xfrm>
          <a:prstGeom prst="rect">
            <a:avLst/>
          </a:prstGeom>
          <a:solidFill>
            <a:srgbClr val="16211A"/>
          </a:solidFill>
          <a:ln/>
        </p:spPr>
      </p:sp>
      <p:sp>
        <p:nvSpPr>
          <p:cNvPr id="17" name="Text 15"/>
          <p:cNvSpPr/>
          <p:nvPr/>
        </p:nvSpPr>
        <p:spPr>
          <a:xfrm>
            <a:off x="2992374" y="3139440"/>
            <a:ext cx="227914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120" kern="0" dirty="0">
                <a:solidFill>
                  <a:srgbClr val="2F7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TIME</a:t>
            </a:r>
            <a:endParaRPr lang="en-US" sz="750" dirty="0"/>
          </a:p>
        </p:txBody>
      </p:sp>
      <p:sp>
        <p:nvSpPr>
          <p:cNvPr id="18" name="Text 16"/>
          <p:cNvSpPr/>
          <p:nvPr/>
        </p:nvSpPr>
        <p:spPr>
          <a:xfrm>
            <a:off x="2992374" y="3322320"/>
            <a:ext cx="2279142" cy="1600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050" b="1" dirty="0">
                <a:solidFill>
                  <a:srgbClr val="16211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18:00 – 20:00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2992374" y="3482340"/>
            <a:ext cx="2279142" cy="3162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83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夜のイベント枠は確定。搬入・施工はこれに間に合わせる。</a:t>
            </a:r>
            <a:endParaRPr lang="en-US" sz="830" dirty="0"/>
          </a:p>
        </p:txBody>
      </p:sp>
      <p:sp>
        <p:nvSpPr>
          <p:cNvPr id="20" name="Shape 18"/>
          <p:cNvSpPr/>
          <p:nvPr/>
        </p:nvSpPr>
        <p:spPr>
          <a:xfrm>
            <a:off x="5417820" y="3066288"/>
            <a:ext cx="2279142" cy="18288"/>
          </a:xfrm>
          <a:prstGeom prst="rect">
            <a:avLst/>
          </a:prstGeom>
          <a:solidFill>
            <a:srgbClr val="16211A"/>
          </a:solidFill>
          <a:ln/>
        </p:spPr>
      </p:sp>
      <p:sp>
        <p:nvSpPr>
          <p:cNvPr id="21" name="Text 19"/>
          <p:cNvSpPr/>
          <p:nvPr/>
        </p:nvSpPr>
        <p:spPr>
          <a:xfrm>
            <a:off x="5417820" y="3139440"/>
            <a:ext cx="227914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120" kern="0" dirty="0">
                <a:solidFill>
                  <a:srgbClr val="2F7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PLACE</a:t>
            </a:r>
            <a:endParaRPr lang="en-US" sz="750" dirty="0"/>
          </a:p>
        </p:txBody>
      </p:sp>
      <p:sp>
        <p:nvSpPr>
          <p:cNvPr id="22" name="Text 20"/>
          <p:cNvSpPr/>
          <p:nvPr/>
        </p:nvSpPr>
        <p:spPr>
          <a:xfrm>
            <a:off x="5417820" y="3322320"/>
            <a:ext cx="2279142" cy="1600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050" b="1" dirty="0">
                <a:solidFill>
                  <a:srgbClr val="16211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Kinetics 原宿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5417820" y="3482340"/>
            <a:ext cx="2279142" cy="3162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83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イベント本体は </a:t>
            </a:r>
            <a:pPr indent="0" marL="0">
              <a:lnSpc>
                <a:spcPct val="120000"/>
              </a:lnSpc>
              <a:buNone/>
            </a:pPr>
            <a:r>
              <a:rPr lang="en-US" sz="83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B1F</a:t>
            </a:r>
            <a:pPr indent="0" marL="0">
              <a:lnSpc>
                <a:spcPct val="120000"/>
              </a:lnSpc>
              <a:buNone/>
            </a:pPr>
            <a:r>
              <a:rPr lang="en-US" sz="83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。地上は通常営業のまま、限定装飾で誘導のみを担う。</a:t>
            </a:r>
            <a:endParaRPr lang="en-US" sz="830" dirty="0"/>
          </a:p>
        </p:txBody>
      </p:sp>
      <p:sp>
        <p:nvSpPr>
          <p:cNvPr id="24" name="Shape 22"/>
          <p:cNvSpPr/>
          <p:nvPr/>
        </p:nvSpPr>
        <p:spPr>
          <a:xfrm>
            <a:off x="7843266" y="3066288"/>
            <a:ext cx="2279142" cy="18288"/>
          </a:xfrm>
          <a:prstGeom prst="rect">
            <a:avLst/>
          </a:prstGeom>
          <a:solidFill>
            <a:srgbClr val="16211A"/>
          </a:solidFill>
          <a:ln/>
        </p:spPr>
      </p:sp>
      <p:sp>
        <p:nvSpPr>
          <p:cNvPr id="25" name="Text 23"/>
          <p:cNvSpPr/>
          <p:nvPr/>
        </p:nvSpPr>
        <p:spPr>
          <a:xfrm>
            <a:off x="7843266" y="3139440"/>
            <a:ext cx="227914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120" kern="0" dirty="0">
                <a:solidFill>
                  <a:srgbClr val="2F7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COLOR</a:t>
            </a:r>
            <a:endParaRPr lang="en-US" sz="750" dirty="0"/>
          </a:p>
        </p:txBody>
      </p:sp>
      <p:sp>
        <p:nvSpPr>
          <p:cNvPr id="26" name="Text 24"/>
          <p:cNvSpPr/>
          <p:nvPr/>
        </p:nvSpPr>
        <p:spPr>
          <a:xfrm>
            <a:off x="7843266" y="3322320"/>
            <a:ext cx="2279142" cy="1600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050" b="1" dirty="0">
                <a:solidFill>
                  <a:srgbClr val="16211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GREEN ／ BEIGE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7843266" y="3482340"/>
            <a:ext cx="2279142" cy="3162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83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DEEP GREEN #1E2B20 と BEIGE #E6DCC1 の2色で通す（P.04）。</a:t>
            </a:r>
            <a:endParaRPr lang="en-US" sz="83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75488"/>
            <a:ext cx="31089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F7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932688" y="402336"/>
            <a:ext cx="148132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6211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PREMISE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2414016" y="475488"/>
            <a:ext cx="4206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4C58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この資料の前提（続き）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6830568" y="475488"/>
            <a:ext cx="3291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spc="200" kern="0" dirty="0">
                <a:solidFill>
                  <a:srgbClr val="8B91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DECORATION ONLY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566928" y="749808"/>
            <a:ext cx="9555480" cy="16459"/>
          </a:xfrm>
          <a:prstGeom prst="rect">
            <a:avLst/>
          </a:prstGeom>
          <a:solidFill>
            <a:srgbClr val="16211A"/>
          </a:solidFill>
          <a:ln/>
        </p:spPr>
      </p:sp>
      <p:sp>
        <p:nvSpPr>
          <p:cNvPr id="7" name="Text 5"/>
          <p:cNvSpPr/>
          <p:nvPr/>
        </p:nvSpPr>
        <p:spPr>
          <a:xfrm>
            <a:off x="9482328" y="7159752"/>
            <a:ext cx="640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spc="200" kern="0" dirty="0">
                <a:solidFill>
                  <a:srgbClr val="8B91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800" dirty="0"/>
          </a:p>
        </p:txBody>
      </p:sp>
      <p:pic>
        <p:nvPicPr>
          <p:cNvPr id="8" name="Image 0" descr="/Users/ikki/claudeproject/2faced-deco-v2/assets/img/strip-poster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66928" y="950976"/>
            <a:ext cx="3112008" cy="2116165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566928" y="2865973"/>
            <a:ext cx="2489606" cy="182880"/>
          </a:xfrm>
          <a:prstGeom prst="rect">
            <a:avLst/>
          </a:prstGeom>
          <a:solidFill>
            <a:srgbClr val="1E2B20"/>
          </a:solidFill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68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掲出物を差し替え</a:t>
            </a:r>
            <a:endParaRPr lang="en-US" sz="680" dirty="0"/>
          </a:p>
        </p:txBody>
      </p:sp>
      <p:pic>
        <p:nvPicPr>
          <p:cNvPr id="10" name="Image 1" descr="/Users/ikki/claudeproject/2faced-deco-v2/assets/img/strip-mat.jp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3788664" y="950976"/>
            <a:ext cx="3112008" cy="2116165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3788664" y="2865973"/>
            <a:ext cx="2489606" cy="182880"/>
          </a:xfrm>
          <a:prstGeom prst="rect">
            <a:avLst/>
          </a:prstGeom>
          <a:solidFill>
            <a:srgbClr val="1E2B20"/>
          </a:solidFill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68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階段下のマット</a:t>
            </a:r>
            <a:endParaRPr lang="en-US" sz="680" dirty="0"/>
          </a:p>
        </p:txBody>
      </p:sp>
      <p:pic>
        <p:nvPicPr>
          <p:cNvPr id="12" name="Image 2" descr="/Users/ikki/claudeproject/2faced-deco-v2/assets/img/kiosk-header-after.jpg">    </p:cNvPr>
          <p:cNvPicPr>
            <a:picLocks noChangeAspect="1"/>
          </p:cNvPicPr>
          <p:nvPr/>
        </p:nvPicPr>
        <p:blipFill>
          <a:blip r:embed="rId3"/>
          <a:srcRect l="0" r="0" t="0" b="0"/>
          <a:stretch/>
        </p:blipFill>
        <p:spPr>
          <a:xfrm>
            <a:off x="7010400" y="950976"/>
            <a:ext cx="3112008" cy="2116165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7010400" y="2865973"/>
            <a:ext cx="2489606" cy="182880"/>
          </a:xfrm>
          <a:prstGeom prst="rect">
            <a:avLst/>
          </a:prstGeom>
          <a:solidFill>
            <a:srgbClr val="1E2B20"/>
          </a:solidFill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68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キオスク＝DJ ブース</a:t>
            </a:r>
            <a:endParaRPr lang="en-US" sz="680" dirty="0"/>
          </a:p>
        </p:txBody>
      </p:sp>
      <p:sp>
        <p:nvSpPr>
          <p:cNvPr id="14" name="Shape 9"/>
          <p:cNvSpPr/>
          <p:nvPr/>
        </p:nvSpPr>
        <p:spPr>
          <a:xfrm>
            <a:off x="566928" y="3213445"/>
            <a:ext cx="3087624" cy="18288"/>
          </a:xfrm>
          <a:prstGeom prst="rect">
            <a:avLst/>
          </a:prstGeom>
          <a:solidFill>
            <a:srgbClr val="16211A"/>
          </a:solidFill>
          <a:ln/>
        </p:spPr>
      </p:sp>
      <p:sp>
        <p:nvSpPr>
          <p:cNvPr id="15" name="Text 10"/>
          <p:cNvSpPr/>
          <p:nvPr/>
        </p:nvSpPr>
        <p:spPr>
          <a:xfrm>
            <a:off x="566928" y="3286597"/>
            <a:ext cx="308762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120" kern="0" dirty="0">
                <a:solidFill>
                  <a:srgbClr val="2F7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PRINCIPLE 01</a:t>
            </a:r>
            <a:endParaRPr lang="en-US" sz="750" dirty="0"/>
          </a:p>
        </p:txBody>
      </p:sp>
      <p:sp>
        <p:nvSpPr>
          <p:cNvPr id="16" name="Text 11"/>
          <p:cNvSpPr/>
          <p:nvPr/>
        </p:nvSpPr>
        <p:spPr>
          <a:xfrm>
            <a:off x="566928" y="3469477"/>
            <a:ext cx="3087624" cy="1600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050" b="1" dirty="0">
                <a:solidFill>
                  <a:srgbClr val="16211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既存資産で成立させる</a:t>
            </a:r>
            <a:endParaRPr lang="en-US" sz="1050" dirty="0"/>
          </a:p>
        </p:txBody>
      </p:sp>
      <p:sp>
        <p:nvSpPr>
          <p:cNvPr id="17" name="Text 12"/>
          <p:cNvSpPr/>
          <p:nvPr/>
        </p:nvSpPr>
        <p:spPr>
          <a:xfrm>
            <a:off x="566928" y="3629497"/>
            <a:ext cx="3087624" cy="3162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83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キオスク・既存の掲出面・アーカイブポスター</a:t>
            </a:r>
            <a:pPr indent="0" marL="0">
              <a:lnSpc>
                <a:spcPct val="120000"/>
              </a:lnSpc>
              <a:buNone/>
            </a:pPr>
            <a:r>
              <a:rPr lang="en-US" sz="83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を活かし、新規造作を最小限にする。</a:t>
            </a:r>
            <a:pPr indent="0" marL="0">
              <a:lnSpc>
                <a:spcPct val="120000"/>
              </a:lnSpc>
              <a:buNone/>
            </a:pPr>
            <a:r>
              <a:rPr lang="en-US" sz="83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DJ ブースはキオスクを転用。</a:t>
            </a:r>
            <a:endParaRPr lang="en-US" sz="830" dirty="0"/>
          </a:p>
        </p:txBody>
      </p:sp>
      <p:sp>
        <p:nvSpPr>
          <p:cNvPr id="18" name="Shape 13"/>
          <p:cNvSpPr/>
          <p:nvPr/>
        </p:nvSpPr>
        <p:spPr>
          <a:xfrm>
            <a:off x="3800856" y="3213445"/>
            <a:ext cx="3087624" cy="18288"/>
          </a:xfrm>
          <a:prstGeom prst="rect">
            <a:avLst/>
          </a:prstGeom>
          <a:solidFill>
            <a:srgbClr val="16211A"/>
          </a:solidFill>
          <a:ln/>
        </p:spPr>
      </p:sp>
      <p:sp>
        <p:nvSpPr>
          <p:cNvPr id="19" name="Text 14"/>
          <p:cNvSpPr/>
          <p:nvPr/>
        </p:nvSpPr>
        <p:spPr>
          <a:xfrm>
            <a:off x="3800856" y="3286597"/>
            <a:ext cx="308762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120" kern="0" dirty="0">
                <a:solidFill>
                  <a:srgbClr val="2F7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PRINCIPLE 02</a:t>
            </a:r>
            <a:endParaRPr lang="en-US" sz="750" dirty="0"/>
          </a:p>
        </p:txBody>
      </p:sp>
      <p:sp>
        <p:nvSpPr>
          <p:cNvPr id="20" name="Text 15"/>
          <p:cNvSpPr/>
          <p:nvPr/>
        </p:nvSpPr>
        <p:spPr>
          <a:xfrm>
            <a:off x="3800856" y="3469477"/>
            <a:ext cx="3087624" cy="1600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050" b="1" dirty="0">
                <a:solidFill>
                  <a:srgbClr val="16211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現場条件に合わせる</a:t>
            </a:r>
            <a:endParaRPr lang="en-US" sz="1050" dirty="0"/>
          </a:p>
        </p:txBody>
      </p:sp>
      <p:sp>
        <p:nvSpPr>
          <p:cNvPr id="21" name="Text 16"/>
          <p:cNvSpPr/>
          <p:nvPr/>
        </p:nvSpPr>
        <p:spPr>
          <a:xfrm>
            <a:off x="3800856" y="3629497"/>
            <a:ext cx="3087624" cy="3162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83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階段の凹凸などで</a:t>
            </a:r>
            <a:pPr indent="0" marL="0">
              <a:lnSpc>
                <a:spcPct val="120000"/>
              </a:lnSpc>
              <a:buNone/>
            </a:pPr>
            <a:r>
              <a:rPr lang="en-US" sz="83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シートが貼れない箇所は工法を変える</a:t>
            </a:r>
            <a:pPr indent="0" marL="0">
              <a:lnSpc>
                <a:spcPct val="120000"/>
              </a:lnSpc>
              <a:buNone/>
            </a:pPr>
            <a:r>
              <a:rPr lang="en-US" sz="83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。図面上で成立しても現場で貼れなければ意味がない。</a:t>
            </a:r>
            <a:endParaRPr lang="en-US" sz="830" dirty="0"/>
          </a:p>
        </p:txBody>
      </p:sp>
      <p:sp>
        <p:nvSpPr>
          <p:cNvPr id="22" name="Shape 17"/>
          <p:cNvSpPr/>
          <p:nvPr/>
        </p:nvSpPr>
        <p:spPr>
          <a:xfrm>
            <a:off x="7034784" y="3213445"/>
            <a:ext cx="3087624" cy="18288"/>
          </a:xfrm>
          <a:prstGeom prst="rect">
            <a:avLst/>
          </a:prstGeom>
          <a:solidFill>
            <a:srgbClr val="16211A"/>
          </a:solidFill>
          <a:ln/>
        </p:spPr>
      </p:sp>
      <p:sp>
        <p:nvSpPr>
          <p:cNvPr id="23" name="Text 18"/>
          <p:cNvSpPr/>
          <p:nvPr/>
        </p:nvSpPr>
        <p:spPr>
          <a:xfrm>
            <a:off x="7034784" y="3286597"/>
            <a:ext cx="308762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120" kern="0" dirty="0">
                <a:solidFill>
                  <a:srgbClr val="2F7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PRINCIPLE 03</a:t>
            </a:r>
            <a:endParaRPr lang="en-US" sz="750" dirty="0"/>
          </a:p>
        </p:txBody>
      </p:sp>
      <p:sp>
        <p:nvSpPr>
          <p:cNvPr id="24" name="Text 19"/>
          <p:cNvSpPr/>
          <p:nvPr/>
        </p:nvSpPr>
        <p:spPr>
          <a:xfrm>
            <a:off x="7034784" y="3469477"/>
            <a:ext cx="3087624" cy="1600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050" b="1" dirty="0">
                <a:solidFill>
                  <a:srgbClr val="16211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拡散点は一つに絞る</a:t>
            </a:r>
            <a:endParaRPr lang="en-US" sz="1050" dirty="0"/>
          </a:p>
        </p:txBody>
      </p:sp>
      <p:sp>
        <p:nvSpPr>
          <p:cNvPr id="25" name="Text 20"/>
          <p:cNvSpPr/>
          <p:nvPr/>
        </p:nvSpPr>
        <p:spPr>
          <a:xfrm>
            <a:off x="7034784" y="3629497"/>
            <a:ext cx="3087624" cy="3162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83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③ フォトブースのミラー</a:t>
            </a:r>
            <a:pPr indent="0" marL="0">
              <a:lnSpc>
                <a:spcPct val="120000"/>
              </a:lnSpc>
              <a:buNone/>
            </a:pPr>
            <a:r>
              <a:rPr lang="en-US" sz="83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に絞る。装飾は</a:t>
            </a:r>
            <a:pPr indent="0" marL="0">
              <a:lnSpc>
                <a:spcPct val="120000"/>
              </a:lnSpc>
              <a:buNone/>
            </a:pPr>
            <a:r>
              <a:rPr lang="en-US" sz="83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上部から下部へ縦に通し、中央は空ける</a:t>
            </a:r>
            <a:pPr indent="0" marL="0">
              <a:lnSpc>
                <a:spcPct val="120000"/>
              </a:lnSpc>
              <a:buNone/>
            </a:pPr>
            <a:r>
              <a:rPr lang="en-US" sz="83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。外のウィンドウと同じ工法で揃える。</a:t>
            </a:r>
            <a:endParaRPr lang="en-US" sz="830" dirty="0"/>
          </a:p>
        </p:txBody>
      </p:sp>
      <p:sp>
        <p:nvSpPr>
          <p:cNvPr id="26" name="Shape 21"/>
          <p:cNvSpPr/>
          <p:nvPr/>
        </p:nvSpPr>
        <p:spPr>
          <a:xfrm>
            <a:off x="566928" y="4201759"/>
            <a:ext cx="32004" cy="256032"/>
          </a:xfrm>
          <a:prstGeom prst="rect">
            <a:avLst/>
          </a:prstGeom>
          <a:solidFill>
            <a:srgbClr val="2F7A4B"/>
          </a:solidFill>
          <a:ln/>
        </p:spPr>
      </p:sp>
      <p:sp>
        <p:nvSpPr>
          <p:cNvPr id="27" name="Text 22"/>
          <p:cNvSpPr/>
          <p:nvPr/>
        </p:nvSpPr>
        <p:spPr>
          <a:xfrm>
            <a:off x="685800" y="4201759"/>
            <a:ext cx="940917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未確定の事項には </a:t>
            </a:r>
            <a:pPr indent="0" marL="0">
              <a:lnSpc>
                <a:spcPct val="120000"/>
              </a:lnSpc>
              <a:buNone/>
            </a:pPr>
            <a:r>
              <a:rPr lang="en-US" sz="850" b="1" dirty="0">
                <a:solidFill>
                  <a:srgbClr val="2F7A4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［要確認］</a:t>
            </a:r>
            <a:pPr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を付しています（一覧は P.12）。 </a:t>
            </a:r>
            <a:pPr indent="0" marL="0">
              <a:lnSpc>
                <a:spcPct val="120000"/>
              </a:lnSpc>
              <a:buNone/>
            </a:pPr>
            <a:r>
              <a:rPr lang="en-US" sz="85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お見積りは別紙にてご提出します。</a:t>
            </a:r>
            <a:pPr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75488"/>
            <a:ext cx="31089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F7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932688" y="402336"/>
            <a:ext cx="1188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6211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SCOPE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2121408" y="475488"/>
            <a:ext cx="4206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4C58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実施範囲 ─ やること／やらないこと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6830568" y="475488"/>
            <a:ext cx="3291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spc="200" kern="0" dirty="0">
                <a:solidFill>
                  <a:srgbClr val="8B91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EXECUTION BASE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566928" y="749808"/>
            <a:ext cx="9555480" cy="16459"/>
          </a:xfrm>
          <a:prstGeom prst="rect">
            <a:avLst/>
          </a:prstGeom>
          <a:solidFill>
            <a:srgbClr val="16211A"/>
          </a:solidFill>
          <a:ln/>
        </p:spPr>
      </p:sp>
      <p:sp>
        <p:nvSpPr>
          <p:cNvPr id="7" name="Text 5"/>
          <p:cNvSpPr/>
          <p:nvPr/>
        </p:nvSpPr>
        <p:spPr>
          <a:xfrm>
            <a:off x="9482328" y="7159752"/>
            <a:ext cx="640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spc="200" kern="0" dirty="0">
                <a:solidFill>
                  <a:srgbClr val="8B91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566928" y="950976"/>
            <a:ext cx="9555480" cy="447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ご予算を踏まえ、実施できる範囲に絞り込みました。</a:t>
            </a:r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</a:t>
            </a:r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2F7A4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面を増やすのではなく、目を引く一点に絞って効かせる方針</a:t>
            </a:r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に切り替えています。 以下が本書の前提です。 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566928" y="1489456"/>
            <a:ext cx="4677156" cy="2020951"/>
          </a:xfrm>
          <a:prstGeom prst="rect">
            <a:avLst/>
          </a:prstGeom>
          <a:solidFill>
            <a:srgbClr val="FFFFFF"/>
          </a:solidFill>
          <a:ln w="19050">
            <a:solidFill>
              <a:srgbClr val="2F7A4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22376" y="1635760"/>
            <a:ext cx="1252728" cy="173736"/>
          </a:xfrm>
          <a:prstGeom prst="rect">
            <a:avLst/>
          </a:prstGeom>
          <a:solidFill>
            <a:srgbClr val="2F7A4B"/>
          </a:solidFill>
          <a:ln/>
        </p:spPr>
      </p:sp>
      <p:sp>
        <p:nvSpPr>
          <p:cNvPr id="11" name="Text 9"/>
          <p:cNvSpPr/>
          <p:nvPr/>
        </p:nvSpPr>
        <p:spPr>
          <a:xfrm>
            <a:off x="722376" y="1635760"/>
            <a:ext cx="1252728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DO ／ 実施する</a:t>
            </a:r>
            <a:endParaRPr lang="en-US" sz="750" dirty="0"/>
          </a:p>
        </p:txBody>
      </p:sp>
      <p:sp>
        <p:nvSpPr>
          <p:cNvPr id="12" name="Text 10"/>
          <p:cNvSpPr/>
          <p:nvPr/>
        </p:nvSpPr>
        <p:spPr>
          <a:xfrm>
            <a:off x="722376" y="1855216"/>
            <a:ext cx="4366260" cy="1746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6211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01 絞って、確実に効かせる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722376" y="2084705"/>
            <a:ext cx="4366260" cy="1583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20000"/>
              </a:lnSpc>
              <a:buSzPct val="100000"/>
              <a:buChar char="•"/>
            </a:pPr>
            <a:r>
              <a:rPr lang="en-US" sz="86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正面ガラス面</a:t>
            </a:r>
            <a:pPr indent="0" marL="0">
              <a:lnSpc>
                <a:spcPct val="120000"/>
              </a:lnSpc>
              <a:buNone/>
            </a:pPr>
            <a:r>
              <a:rPr lang="en-US" sz="86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：全面装飾はせず目を引く要素に限定＋</a:t>
            </a:r>
            <a:pPr indent="0" marL="0">
              <a:lnSpc>
                <a:spcPct val="120000"/>
              </a:lnSpc>
              <a:buNone/>
            </a:pPr>
            <a:r>
              <a:rPr lang="en-US" sz="86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既存アーカイブポスターを活用</a:t>
            </a:r>
            <a:endParaRPr lang="en-US" sz="860" dirty="0"/>
          </a:p>
        </p:txBody>
      </p:sp>
      <p:sp>
        <p:nvSpPr>
          <p:cNvPr id="14" name="Text 12"/>
          <p:cNvSpPr/>
          <p:nvPr/>
        </p:nvSpPr>
        <p:spPr>
          <a:xfrm>
            <a:off x="722376" y="2288794"/>
            <a:ext cx="4366260" cy="1583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20000"/>
              </a:lnSpc>
              <a:buSzPct val="100000"/>
              <a:buChar char="•"/>
            </a:pPr>
            <a:r>
              <a:rPr lang="en-US" sz="86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階段</a:t>
            </a:r>
            <a:pPr indent="0" marL="0">
              <a:lnSpc>
                <a:spcPct val="120000"/>
              </a:lnSpc>
              <a:buNone/>
            </a:pPr>
            <a:r>
              <a:rPr lang="en-US" sz="86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：凹凸でシート不可 → </a:t>
            </a:r>
            <a:pPr indent="0" marL="0">
              <a:lnSpc>
                <a:spcPct val="120000"/>
              </a:lnSpc>
              <a:buNone/>
            </a:pPr>
            <a:r>
              <a:rPr lang="en-US" sz="86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パネル等</a:t>
            </a:r>
            <a:pPr indent="0" marL="0">
              <a:lnSpc>
                <a:spcPct val="120000"/>
              </a:lnSpc>
              <a:buNone/>
            </a:pPr>
            <a:r>
              <a:rPr lang="en-US" sz="86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。降りた先に</a:t>
            </a:r>
            <a:pPr indent="0" marL="0">
              <a:lnSpc>
                <a:spcPct val="120000"/>
              </a:lnSpc>
              <a:buNone/>
            </a:pPr>
            <a:r>
              <a:rPr lang="en-US" sz="86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フロアマット</a:t>
            </a:r>
            <a:pPr indent="0" marL="0">
              <a:lnSpc>
                <a:spcPct val="120000"/>
              </a:lnSpc>
              <a:buNone/>
            </a:pPr>
            <a:r>
              <a:rPr lang="en-US" sz="86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を敷く</a:t>
            </a:r>
            <a:endParaRPr lang="en-US" sz="860" dirty="0"/>
          </a:p>
        </p:txBody>
      </p:sp>
      <p:sp>
        <p:nvSpPr>
          <p:cNvPr id="15" name="Text 13"/>
          <p:cNvSpPr/>
          <p:nvPr/>
        </p:nvSpPr>
        <p:spPr>
          <a:xfrm>
            <a:off x="722376" y="2492883"/>
            <a:ext cx="4366260" cy="1583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20000"/>
              </a:lnSpc>
              <a:buSzPct val="100000"/>
              <a:buChar char="•"/>
            </a:pPr>
            <a:r>
              <a:rPr lang="en-US" sz="86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① 競技エリア 9,000×1,820mm</a:t>
            </a:r>
            <a:pPr indent="0" marL="0">
              <a:lnSpc>
                <a:spcPct val="120000"/>
              </a:lnSpc>
              <a:buNone/>
            </a:pPr>
            <a:r>
              <a:rPr lang="en-US" sz="86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：ステージは組まず</a:t>
            </a:r>
            <a:pPr indent="0" marL="0">
              <a:lnSpc>
                <a:spcPct val="120000"/>
              </a:lnSpc>
              <a:buNone/>
            </a:pPr>
            <a:r>
              <a:rPr lang="en-US" sz="86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リノリウム等で平面を確保</a:t>
            </a:r>
            <a:endParaRPr lang="en-US" sz="860" dirty="0"/>
          </a:p>
        </p:txBody>
      </p:sp>
      <p:sp>
        <p:nvSpPr>
          <p:cNvPr id="16" name="Text 14"/>
          <p:cNvSpPr/>
          <p:nvPr/>
        </p:nvSpPr>
        <p:spPr>
          <a:xfrm>
            <a:off x="722376" y="2696972"/>
            <a:ext cx="4366260" cy="1583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20000"/>
              </a:lnSpc>
              <a:buSzPct val="100000"/>
              <a:buChar char="•"/>
            </a:pPr>
            <a:r>
              <a:rPr lang="en-US" sz="86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② DRINK ブース</a:t>
            </a:r>
            <a:pPr indent="0" marL="0">
              <a:lnSpc>
                <a:spcPct val="120000"/>
              </a:lnSpc>
              <a:buNone/>
            </a:pPr>
            <a:r>
              <a:rPr lang="en-US" sz="86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を設置。ステッカーの配布もここで行う</a:t>
            </a:r>
            <a:endParaRPr lang="en-US" sz="860" dirty="0"/>
          </a:p>
        </p:txBody>
      </p:sp>
      <p:sp>
        <p:nvSpPr>
          <p:cNvPr id="17" name="Text 15"/>
          <p:cNvSpPr/>
          <p:nvPr/>
        </p:nvSpPr>
        <p:spPr>
          <a:xfrm>
            <a:off x="722376" y="2901061"/>
            <a:ext cx="4366260" cy="1583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20000"/>
              </a:lnSpc>
              <a:buSzPct val="100000"/>
              <a:buChar char="•"/>
            </a:pPr>
            <a:r>
              <a:rPr lang="en-US" sz="86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③ フォトブース</a:t>
            </a:r>
            <a:pPr indent="0" marL="0">
              <a:lnSpc>
                <a:spcPct val="120000"/>
              </a:lnSpc>
              <a:buNone/>
            </a:pPr>
            <a:r>
              <a:rPr lang="en-US" sz="86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：ミラーに</a:t>
            </a:r>
            <a:pPr indent="0" marL="0">
              <a:lnSpc>
                <a:spcPct val="120000"/>
              </a:lnSpc>
              <a:buNone/>
            </a:pPr>
            <a:r>
              <a:rPr lang="en-US" sz="86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上部から下部へ縦に装飾</a:t>
            </a:r>
            <a:pPr indent="0" marL="0">
              <a:lnSpc>
                <a:spcPct val="120000"/>
              </a:lnSpc>
              <a:buNone/>
            </a:pPr>
            <a:r>
              <a:rPr lang="en-US" sz="86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、中央は空ける</a:t>
            </a:r>
            <a:endParaRPr lang="en-US" sz="860" dirty="0"/>
          </a:p>
        </p:txBody>
      </p:sp>
      <p:sp>
        <p:nvSpPr>
          <p:cNvPr id="18" name="Text 16"/>
          <p:cNvSpPr/>
          <p:nvPr/>
        </p:nvSpPr>
        <p:spPr>
          <a:xfrm>
            <a:off x="722376" y="3105150"/>
            <a:ext cx="4366260" cy="1583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20000"/>
              </a:lnSpc>
              <a:buSzPct val="100000"/>
              <a:buChar char="•"/>
            </a:pPr>
            <a:r>
              <a:rPr lang="en-US" sz="86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④ DJ ブース</a:t>
            </a:r>
            <a:pPr indent="0" marL="0">
              <a:lnSpc>
                <a:spcPct val="120000"/>
              </a:lnSpc>
              <a:buNone/>
            </a:pPr>
            <a:r>
              <a:rPr lang="en-US" sz="86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：</a:t>
            </a:r>
            <a:pPr indent="0" marL="0">
              <a:lnSpc>
                <a:spcPct val="120000"/>
              </a:lnSpc>
              <a:buNone/>
            </a:pPr>
            <a:r>
              <a:rPr lang="en-US" sz="86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既存キオスクを転用</a:t>
            </a:r>
            <a:pPr indent="0" marL="0">
              <a:lnSpc>
                <a:spcPct val="120000"/>
              </a:lnSpc>
              <a:buNone/>
            </a:pPr>
            <a:r>
              <a:rPr lang="en-US" sz="86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（造作なし）＋周辺に照明とロゴサイン</a:t>
            </a:r>
            <a:endParaRPr lang="en-US" sz="860" dirty="0"/>
          </a:p>
        </p:txBody>
      </p:sp>
      <p:sp>
        <p:nvSpPr>
          <p:cNvPr id="19" name="Shape 17"/>
          <p:cNvSpPr/>
          <p:nvPr/>
        </p:nvSpPr>
        <p:spPr>
          <a:xfrm>
            <a:off x="5445252" y="1489456"/>
            <a:ext cx="4677156" cy="2229358"/>
          </a:xfrm>
          <a:prstGeom prst="rect">
            <a:avLst/>
          </a:prstGeom>
          <a:solidFill>
            <a:srgbClr val="FFFFFF"/>
          </a:solidFill>
          <a:ln w="9525">
            <a:solidFill>
              <a:srgbClr val="D8CFB6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600700" y="1635760"/>
            <a:ext cx="1728216" cy="173736"/>
          </a:xfrm>
          <a:prstGeom prst="rect">
            <a:avLst/>
          </a:prstGeom>
          <a:solidFill>
            <a:srgbClr val="8B9189"/>
          </a:solidFill>
          <a:ln/>
        </p:spPr>
      </p:sp>
      <p:sp>
        <p:nvSpPr>
          <p:cNvPr id="21" name="Text 19"/>
          <p:cNvSpPr/>
          <p:nvPr/>
        </p:nvSpPr>
        <p:spPr>
          <a:xfrm>
            <a:off x="5600700" y="1635760"/>
            <a:ext cx="1728216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NOT ／ 今回はやらない</a:t>
            </a:r>
            <a:endParaRPr lang="en-US" sz="750" dirty="0"/>
          </a:p>
        </p:txBody>
      </p:sp>
      <p:sp>
        <p:nvSpPr>
          <p:cNvPr id="22" name="Text 20"/>
          <p:cNvSpPr/>
          <p:nvPr/>
        </p:nvSpPr>
        <p:spPr>
          <a:xfrm>
            <a:off x="5600700" y="1855216"/>
            <a:ext cx="4366260" cy="1746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6211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02 今回は行わないこと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5600700" y="2084705"/>
            <a:ext cx="4366260" cy="1583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20000"/>
              </a:lnSpc>
              <a:buSzPct val="100000"/>
              <a:buChar char="•"/>
            </a:pPr>
            <a:r>
              <a:rPr lang="en-US" sz="86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店舗正面の全面装飾</a:t>
            </a:r>
            <a:pPr indent="0" marL="0">
              <a:lnSpc>
                <a:spcPct val="120000"/>
              </a:lnSpc>
              <a:buNone/>
            </a:pPr>
            <a:r>
              <a:rPr lang="en-US" sz="86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— 費用が見合わないため縮小</a:t>
            </a:r>
            <a:endParaRPr lang="en-US" sz="860" dirty="0"/>
          </a:p>
        </p:txBody>
      </p:sp>
      <p:sp>
        <p:nvSpPr>
          <p:cNvPr id="24" name="Text 22"/>
          <p:cNvSpPr/>
          <p:nvPr/>
        </p:nvSpPr>
        <p:spPr>
          <a:xfrm>
            <a:off x="5600700" y="2288794"/>
            <a:ext cx="4366260" cy="1583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20000"/>
              </a:lnSpc>
              <a:buSzPct val="100000"/>
              <a:buChar char="•"/>
            </a:pPr>
            <a:r>
              <a:rPr lang="en-US" sz="86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階段へのカッティングシート全面貼り</a:t>
            </a:r>
            <a:pPr indent="0" marL="0">
              <a:lnSpc>
                <a:spcPct val="120000"/>
              </a:lnSpc>
              <a:buNone/>
            </a:pPr>
            <a:r>
              <a:rPr lang="en-US" sz="86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— 凹凸のため物理的に不可</a:t>
            </a:r>
            <a:endParaRPr lang="en-US" sz="860" dirty="0"/>
          </a:p>
        </p:txBody>
      </p:sp>
      <p:sp>
        <p:nvSpPr>
          <p:cNvPr id="25" name="Text 23"/>
          <p:cNvSpPr/>
          <p:nvPr/>
        </p:nvSpPr>
        <p:spPr>
          <a:xfrm>
            <a:off x="5600700" y="2492883"/>
            <a:ext cx="4366260" cy="1583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20000"/>
              </a:lnSpc>
              <a:buSzPct val="100000"/>
              <a:buChar char="•"/>
            </a:pPr>
            <a:r>
              <a:rPr lang="en-US" sz="86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造作ステージの設置</a:t>
            </a:r>
            <a:pPr indent="0" marL="0">
              <a:lnSpc>
                <a:spcPct val="120000"/>
              </a:lnSpc>
              <a:buNone/>
            </a:pPr>
            <a:r>
              <a:rPr lang="en-US" sz="86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— 高額。リノリウムで平面を確保する方式に変更</a:t>
            </a:r>
            <a:endParaRPr lang="en-US" sz="860" dirty="0"/>
          </a:p>
        </p:txBody>
      </p:sp>
      <p:sp>
        <p:nvSpPr>
          <p:cNvPr id="26" name="Text 24"/>
          <p:cNvSpPr/>
          <p:nvPr/>
        </p:nvSpPr>
        <p:spPr>
          <a:xfrm>
            <a:off x="5600700" y="2696972"/>
            <a:ext cx="4366260" cy="1583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20000"/>
              </a:lnSpc>
              <a:buSzPct val="100000"/>
              <a:buChar char="•"/>
            </a:pPr>
            <a:r>
              <a:rPr lang="en-US" sz="86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「オンコート／オフコート」の表現</a:t>
            </a:r>
            <a:pPr indent="0" marL="0">
              <a:lnSpc>
                <a:spcPct val="120000"/>
              </a:lnSpc>
              <a:buNone/>
            </a:pPr>
            <a:r>
              <a:rPr lang="en-US" sz="86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— 古く、混乱を招くため使わない</a:t>
            </a:r>
            <a:endParaRPr lang="en-US" sz="860" dirty="0"/>
          </a:p>
        </p:txBody>
      </p:sp>
      <p:sp>
        <p:nvSpPr>
          <p:cNvPr id="27" name="Text 25"/>
          <p:cNvSpPr/>
          <p:nvPr/>
        </p:nvSpPr>
        <p:spPr>
          <a:xfrm>
            <a:off x="5600700" y="2901061"/>
            <a:ext cx="4366260" cy="1583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20000"/>
              </a:lnSpc>
              <a:buSzPct val="100000"/>
              <a:buChar char="•"/>
            </a:pPr>
            <a:r>
              <a:rPr lang="en-US" sz="86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DJ ブースの造作</a:t>
            </a:r>
            <a:pPr indent="0" marL="0">
              <a:lnSpc>
                <a:spcPct val="120000"/>
              </a:lnSpc>
              <a:buNone/>
            </a:pPr>
            <a:r>
              <a:rPr lang="en-US" sz="86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— 既存キオスクを転用するため不要</a:t>
            </a:r>
            <a:endParaRPr lang="en-US" sz="860" dirty="0"/>
          </a:p>
        </p:txBody>
      </p:sp>
      <p:sp>
        <p:nvSpPr>
          <p:cNvPr id="28" name="Shape 26"/>
          <p:cNvSpPr/>
          <p:nvPr/>
        </p:nvSpPr>
        <p:spPr>
          <a:xfrm>
            <a:off x="5600700" y="3141726"/>
            <a:ext cx="4366260" cy="7315"/>
          </a:xfrm>
          <a:prstGeom prst="rect">
            <a:avLst/>
          </a:prstGeom>
          <a:solidFill>
            <a:srgbClr val="ECE6D8"/>
          </a:solidFill>
          <a:ln/>
        </p:spPr>
      </p:sp>
      <p:sp>
        <p:nvSpPr>
          <p:cNvPr id="29" name="Text 27"/>
          <p:cNvSpPr/>
          <p:nvPr/>
        </p:nvSpPr>
        <p:spPr>
          <a:xfrm>
            <a:off x="5600700" y="3196590"/>
            <a:ext cx="4366260" cy="3210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80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絞り込んだ理由</a:t>
            </a:r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ご予算内で確実に実施し、</a:t>
            </a:r>
            <a:pPr indent="0" marL="0">
              <a:lnSpc>
                <a:spcPct val="120000"/>
              </a:lnSpc>
              <a:buNone/>
            </a:pPr>
            <a:r>
              <a:rPr lang="en-US" sz="80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当日の運用も回る形にするため</a:t>
            </a:r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です。やらないと決めた分は、③ フォトブースと B1F の照明に寄せています。 </a:t>
            </a:r>
            <a:endParaRPr lang="en-US" sz="800" dirty="0"/>
          </a:p>
        </p:txBody>
      </p:sp>
      <p:sp>
        <p:nvSpPr>
          <p:cNvPr id="30" name="Shape 28"/>
          <p:cNvSpPr/>
          <p:nvPr/>
        </p:nvSpPr>
        <p:spPr>
          <a:xfrm>
            <a:off x="566928" y="3865118"/>
            <a:ext cx="32004" cy="415290"/>
          </a:xfrm>
          <a:prstGeom prst="rect">
            <a:avLst/>
          </a:prstGeom>
          <a:solidFill>
            <a:srgbClr val="2F7A4B"/>
          </a:solidFill>
          <a:ln/>
        </p:spPr>
      </p:sp>
      <p:sp>
        <p:nvSpPr>
          <p:cNvPr id="31" name="Text 29"/>
          <p:cNvSpPr/>
          <p:nvPr/>
        </p:nvSpPr>
        <p:spPr>
          <a:xfrm>
            <a:off x="685800" y="3865118"/>
            <a:ext cx="4503420" cy="4152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85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残っている確認事項。</a:t>
            </a:r>
            <a:pPr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①地上の販売フロアの階数（支給資料内で </a:t>
            </a:r>
            <a:pPr indent="0" marL="0">
              <a:lnSpc>
                <a:spcPct val="120000"/>
              </a:lnSpc>
              <a:buNone/>
            </a:pPr>
            <a:r>
              <a:rPr lang="en-US" sz="85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1F と 2F の表記が揺れています</a:t>
            </a:r>
            <a:pPr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）②保有されているサイン類の有無 ③掲出できる面・サイズ・数量。</a:t>
            </a:r>
            <a:pPr indent="0" marL="0">
              <a:lnSpc>
                <a:spcPct val="120000"/>
              </a:lnSpc>
              <a:buNone/>
            </a:pPr>
            <a:r>
              <a:rPr lang="en-US" sz="850" b="1" dirty="0">
                <a:solidFill>
                  <a:srgbClr val="2F7A4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［要確認］</a:t>
            </a:r>
            <a:pPr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</a:t>
            </a:r>
            <a:endParaRPr lang="en-US" sz="850" dirty="0"/>
          </a:p>
        </p:txBody>
      </p:sp>
      <p:sp>
        <p:nvSpPr>
          <p:cNvPr id="32" name="Shape 30"/>
          <p:cNvSpPr/>
          <p:nvPr/>
        </p:nvSpPr>
        <p:spPr>
          <a:xfrm>
            <a:off x="5472684" y="3865118"/>
            <a:ext cx="32004" cy="415290"/>
          </a:xfrm>
          <a:prstGeom prst="rect">
            <a:avLst/>
          </a:prstGeom>
          <a:solidFill>
            <a:srgbClr val="D8CFB6"/>
          </a:solidFill>
          <a:ln/>
        </p:spPr>
      </p:sp>
      <p:sp>
        <p:nvSpPr>
          <p:cNvPr id="33" name="Text 31"/>
          <p:cNvSpPr/>
          <p:nvPr/>
        </p:nvSpPr>
        <p:spPr>
          <a:xfrm>
            <a:off x="5591556" y="3865118"/>
            <a:ext cx="4503420" cy="4152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85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お見積りは別紙にてご提出します。</a:t>
            </a:r>
            <a:pPr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本書は実施内容（何をどこにどの工法で）に絞っています。 金額は仕様・数量が固まった項目から順にお出しします。 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75488"/>
            <a:ext cx="31089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F7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932688" y="402336"/>
            <a:ext cx="1920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6211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DECORATION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2852928" y="475488"/>
            <a:ext cx="4206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4C58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装飾の方針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6830568" y="475488"/>
            <a:ext cx="3291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spc="200" kern="0" dirty="0">
                <a:solidFill>
                  <a:srgbClr val="8B91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COURT × STREET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566928" y="749808"/>
            <a:ext cx="9555480" cy="16459"/>
          </a:xfrm>
          <a:prstGeom prst="rect">
            <a:avLst/>
          </a:prstGeom>
          <a:solidFill>
            <a:srgbClr val="16211A"/>
          </a:solidFill>
          <a:ln/>
        </p:spPr>
      </p:sp>
      <p:sp>
        <p:nvSpPr>
          <p:cNvPr id="7" name="Text 5"/>
          <p:cNvSpPr/>
          <p:nvPr/>
        </p:nvSpPr>
        <p:spPr>
          <a:xfrm>
            <a:off x="9482328" y="7159752"/>
            <a:ext cx="640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spc="200" kern="0" dirty="0">
                <a:solidFill>
                  <a:srgbClr val="8B91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566928" y="950976"/>
            <a:ext cx="9555480" cy="447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COURT × STREET が交差する空間演出。</a:t>
            </a:r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キービジュアル要素を </a:t>
            </a:r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2F7A4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GREEN（ブランドカラー）／ LINE（コートライン）／ 2FACED（2つの顔）</a:t>
            </a:r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の3点に絞り、 ガラス・階段・床・照明まで同じ世界観で通します。 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566928" y="1489456"/>
            <a:ext cx="3087624" cy="18288"/>
          </a:xfrm>
          <a:prstGeom prst="rect">
            <a:avLst/>
          </a:prstGeom>
          <a:solidFill>
            <a:srgbClr val="16211A"/>
          </a:solidFill>
          <a:ln/>
        </p:spPr>
      </p:sp>
      <p:sp>
        <p:nvSpPr>
          <p:cNvPr id="10" name="Text 8"/>
          <p:cNvSpPr/>
          <p:nvPr/>
        </p:nvSpPr>
        <p:spPr>
          <a:xfrm>
            <a:off x="566928" y="1562608"/>
            <a:ext cx="308762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120" kern="0" dirty="0">
                <a:solidFill>
                  <a:srgbClr val="2F7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2FACED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566928" y="1745488"/>
            <a:ext cx="3087624" cy="1600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050" b="1" dirty="0">
                <a:solidFill>
                  <a:srgbClr val="16211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2つの顔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566928" y="1905508"/>
            <a:ext cx="3087624" cy="3162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83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MID と LOW</a:t>
            </a:r>
            <a:pPr indent="0" marL="0">
              <a:lnSpc>
                <a:spcPct val="120000"/>
              </a:lnSpc>
              <a:buNone/>
            </a:pPr>
            <a:r>
              <a:rPr lang="en-US" sz="83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を左右に対置する構造を、展示とグラフィックに展開する。</a:t>
            </a:r>
            <a:endParaRPr lang="en-US" sz="830" dirty="0"/>
          </a:p>
        </p:txBody>
      </p:sp>
      <p:sp>
        <p:nvSpPr>
          <p:cNvPr id="13" name="Shape 11"/>
          <p:cNvSpPr/>
          <p:nvPr/>
        </p:nvSpPr>
        <p:spPr>
          <a:xfrm>
            <a:off x="3800856" y="1489456"/>
            <a:ext cx="3087624" cy="18288"/>
          </a:xfrm>
          <a:prstGeom prst="rect">
            <a:avLst/>
          </a:prstGeom>
          <a:solidFill>
            <a:srgbClr val="16211A"/>
          </a:solidFill>
          <a:ln/>
        </p:spPr>
      </p:sp>
      <p:sp>
        <p:nvSpPr>
          <p:cNvPr id="14" name="Text 12"/>
          <p:cNvSpPr/>
          <p:nvPr/>
        </p:nvSpPr>
        <p:spPr>
          <a:xfrm>
            <a:off x="3800856" y="1562608"/>
            <a:ext cx="308762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120" kern="0" dirty="0">
                <a:solidFill>
                  <a:srgbClr val="2F7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GREEN</a:t>
            </a:r>
            <a:endParaRPr lang="en-US" sz="750" dirty="0"/>
          </a:p>
        </p:txBody>
      </p:sp>
      <p:sp>
        <p:nvSpPr>
          <p:cNvPr id="15" name="Text 13"/>
          <p:cNvSpPr/>
          <p:nvPr/>
        </p:nvSpPr>
        <p:spPr>
          <a:xfrm>
            <a:off x="3800856" y="1745488"/>
            <a:ext cx="3087624" cy="1600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050" b="1" dirty="0">
                <a:solidFill>
                  <a:srgbClr val="16211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ブランドカラー統一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3800856" y="1905508"/>
            <a:ext cx="3087624" cy="3162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83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メインカラーのグリーンを基調に、</a:t>
            </a:r>
            <a:pPr indent="0" marL="0">
              <a:lnSpc>
                <a:spcPct val="120000"/>
              </a:lnSpc>
              <a:buNone/>
            </a:pPr>
            <a:r>
              <a:rPr lang="en-US" sz="83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ガラス・階段・床・照明まで世界観を統一</a:t>
            </a:r>
            <a:pPr indent="0" marL="0">
              <a:lnSpc>
                <a:spcPct val="120000"/>
              </a:lnSpc>
              <a:buNone/>
            </a:pPr>
            <a:r>
              <a:rPr lang="en-US" sz="83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する。</a:t>
            </a:r>
            <a:endParaRPr lang="en-US" sz="830" dirty="0"/>
          </a:p>
        </p:txBody>
      </p:sp>
      <p:sp>
        <p:nvSpPr>
          <p:cNvPr id="17" name="Shape 15"/>
          <p:cNvSpPr/>
          <p:nvPr/>
        </p:nvSpPr>
        <p:spPr>
          <a:xfrm>
            <a:off x="7034784" y="1489456"/>
            <a:ext cx="3087624" cy="18288"/>
          </a:xfrm>
          <a:prstGeom prst="rect">
            <a:avLst/>
          </a:prstGeom>
          <a:solidFill>
            <a:srgbClr val="16211A"/>
          </a:solidFill>
          <a:ln/>
        </p:spPr>
      </p:sp>
      <p:sp>
        <p:nvSpPr>
          <p:cNvPr id="18" name="Text 16"/>
          <p:cNvSpPr/>
          <p:nvPr/>
        </p:nvSpPr>
        <p:spPr>
          <a:xfrm>
            <a:off x="7034784" y="1562608"/>
            <a:ext cx="308762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120" kern="0" dirty="0">
                <a:solidFill>
                  <a:srgbClr val="2F7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COURT LINE</a:t>
            </a:r>
            <a:endParaRPr lang="en-US" sz="750" dirty="0"/>
          </a:p>
        </p:txBody>
      </p:sp>
      <p:sp>
        <p:nvSpPr>
          <p:cNvPr id="19" name="Text 17"/>
          <p:cNvSpPr/>
          <p:nvPr/>
        </p:nvSpPr>
        <p:spPr>
          <a:xfrm>
            <a:off x="7034784" y="1745488"/>
            <a:ext cx="3087624" cy="1600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050" b="1" dirty="0">
                <a:solidFill>
                  <a:srgbClr val="16211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コートラインのグラフィック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7034784" y="1905508"/>
            <a:ext cx="3087624" cy="3162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83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バスケットコートのラインをモチーフに、</a:t>
            </a:r>
            <a:pPr indent="0" marL="0">
              <a:lnSpc>
                <a:spcPct val="120000"/>
              </a:lnSpc>
              <a:buNone/>
            </a:pPr>
            <a:r>
              <a:rPr lang="en-US" sz="83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床・什器・サインで視線と動線を誘導</a:t>
            </a:r>
            <a:pPr indent="0" marL="0">
              <a:lnSpc>
                <a:spcPct val="120000"/>
              </a:lnSpc>
              <a:buNone/>
            </a:pPr>
            <a:r>
              <a:rPr lang="en-US" sz="83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する。</a:t>
            </a:r>
            <a:endParaRPr lang="en-US" sz="830" dirty="0"/>
          </a:p>
        </p:txBody>
      </p:sp>
      <p:sp>
        <p:nvSpPr>
          <p:cNvPr id="21" name="Text 19"/>
          <p:cNvSpPr/>
          <p:nvPr/>
        </p:nvSpPr>
        <p:spPr>
          <a:xfrm>
            <a:off x="566928" y="2477770"/>
            <a:ext cx="4649724" cy="2263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6211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装飾プランの4つの柱</a:t>
            </a:r>
            <a:endParaRPr lang="en-US" sz="115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66928" y="2759012"/>
          <a:ext cx="4649724" cy="914400"/>
        </p:xfrm>
        <a:graphic>
          <a:graphicData uri="http://schemas.openxmlformats.org/drawingml/2006/table">
            <a:tbl>
              <a:tblPr/>
              <a:tblGrid>
                <a:gridCol w="2324862"/>
                <a:gridCol w="2324862"/>
              </a:tblGrid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01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グリーンの世界観統一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ブランドカラーを空間全体に活かし、ガラス・階段・床・照明まで一体感を演出。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02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コートラインのグラフィック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床・什器・サインでラインを連続させ、上階から B1 への視線・動線を自然に誘導。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03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拡散点を一つに絞る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大型鏡のフォトスポットに集中させる。装飾を増やすのではなく、置く場所を一点に絞る。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04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既存什器の最大活用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キオスク・大型鏡・階段・アーカイブポスターなど既存資産を活かし、造作を最小限にする。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3" name="Text 20"/>
          <p:cNvSpPr/>
          <p:nvPr/>
        </p:nvSpPr>
        <p:spPr>
          <a:xfrm>
            <a:off x="5472684" y="2477770"/>
            <a:ext cx="4649724" cy="2263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6211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カラー</a:t>
            </a:r>
            <a:endParaRPr lang="en-US" sz="1150" dirty="0"/>
          </a:p>
        </p:txBody>
      </p:sp>
      <p:sp>
        <p:nvSpPr>
          <p:cNvPr id="24" name="Shape 21"/>
          <p:cNvSpPr/>
          <p:nvPr/>
        </p:nvSpPr>
        <p:spPr>
          <a:xfrm>
            <a:off x="5472684" y="2759012"/>
            <a:ext cx="1464564" cy="310896"/>
          </a:xfrm>
          <a:prstGeom prst="rect">
            <a:avLst/>
          </a:prstGeom>
          <a:solidFill>
            <a:srgbClr val="1E2B20"/>
          </a:solidFill>
          <a:ln w="6350">
            <a:solidFill>
              <a:srgbClr val="D8CFB6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5472684" y="3106483"/>
            <a:ext cx="146456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1621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DEEP GREEN</a:t>
            </a:r>
            <a:endParaRPr lang="en-US" sz="750" dirty="0"/>
          </a:p>
        </p:txBody>
      </p:sp>
      <p:sp>
        <p:nvSpPr>
          <p:cNvPr id="26" name="Text 23"/>
          <p:cNvSpPr/>
          <p:nvPr/>
        </p:nvSpPr>
        <p:spPr>
          <a:xfrm>
            <a:off x="5472684" y="3252788"/>
            <a:ext cx="146456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dirty="0">
                <a:solidFill>
                  <a:srgbClr val="8B91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#1E2B20 ／ メインカラー</a:t>
            </a:r>
            <a:endParaRPr lang="en-US" sz="680" dirty="0"/>
          </a:p>
        </p:txBody>
      </p:sp>
      <p:sp>
        <p:nvSpPr>
          <p:cNvPr id="27" name="Shape 24"/>
          <p:cNvSpPr/>
          <p:nvPr/>
        </p:nvSpPr>
        <p:spPr>
          <a:xfrm>
            <a:off x="7065264" y="2759012"/>
            <a:ext cx="1464564" cy="310896"/>
          </a:xfrm>
          <a:prstGeom prst="rect">
            <a:avLst/>
          </a:prstGeom>
          <a:solidFill>
            <a:srgbClr val="E6DCC1"/>
          </a:solidFill>
          <a:ln w="6350">
            <a:solidFill>
              <a:srgbClr val="D8CFB6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7065264" y="3106483"/>
            <a:ext cx="146456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1621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BEIGE</a:t>
            </a:r>
            <a:endParaRPr lang="en-US" sz="750" dirty="0"/>
          </a:p>
        </p:txBody>
      </p:sp>
      <p:sp>
        <p:nvSpPr>
          <p:cNvPr id="29" name="Text 26"/>
          <p:cNvSpPr/>
          <p:nvPr/>
        </p:nvSpPr>
        <p:spPr>
          <a:xfrm>
            <a:off x="7065264" y="3252788"/>
            <a:ext cx="146456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dirty="0">
                <a:solidFill>
                  <a:srgbClr val="8B91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#E6DCC1 ／ コートライン</a:t>
            </a:r>
            <a:endParaRPr lang="en-US" sz="680" dirty="0"/>
          </a:p>
        </p:txBody>
      </p:sp>
      <p:sp>
        <p:nvSpPr>
          <p:cNvPr id="30" name="Shape 27"/>
          <p:cNvSpPr/>
          <p:nvPr/>
        </p:nvSpPr>
        <p:spPr>
          <a:xfrm>
            <a:off x="8657844" y="2759012"/>
            <a:ext cx="1464564" cy="310896"/>
          </a:xfrm>
          <a:prstGeom prst="rect">
            <a:avLst/>
          </a:prstGeom>
          <a:solidFill>
            <a:srgbClr val="2F7A4B"/>
          </a:solidFill>
          <a:ln w="6350">
            <a:solidFill>
              <a:srgbClr val="D8CFB6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8657844" y="3106483"/>
            <a:ext cx="146456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1621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COURT GREEN</a:t>
            </a:r>
            <a:endParaRPr lang="en-US" sz="750" dirty="0"/>
          </a:p>
        </p:txBody>
      </p:sp>
      <p:sp>
        <p:nvSpPr>
          <p:cNvPr id="32" name="Text 29"/>
          <p:cNvSpPr/>
          <p:nvPr/>
        </p:nvSpPr>
        <p:spPr>
          <a:xfrm>
            <a:off x="8657844" y="3252788"/>
            <a:ext cx="146456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dirty="0">
                <a:solidFill>
                  <a:srgbClr val="8B91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#2F7A4B ／ 明るい面の見出し用</a:t>
            </a:r>
            <a:endParaRPr lang="en-US" sz="680" dirty="0"/>
          </a:p>
        </p:txBody>
      </p:sp>
      <p:sp>
        <p:nvSpPr>
          <p:cNvPr id="33" name="Shape 30"/>
          <p:cNvSpPr/>
          <p:nvPr/>
        </p:nvSpPr>
        <p:spPr>
          <a:xfrm>
            <a:off x="5472684" y="3472244"/>
            <a:ext cx="32004" cy="577215"/>
          </a:xfrm>
          <a:prstGeom prst="rect">
            <a:avLst/>
          </a:prstGeom>
          <a:solidFill>
            <a:srgbClr val="2F7A4B"/>
          </a:solidFill>
          <a:ln/>
        </p:spPr>
      </p:sp>
      <p:sp>
        <p:nvSpPr>
          <p:cNvPr id="34" name="Text 31"/>
          <p:cNvSpPr/>
          <p:nvPr/>
        </p:nvSpPr>
        <p:spPr>
          <a:xfrm>
            <a:off x="5591556" y="3472244"/>
            <a:ext cx="4503420" cy="5772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85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本ページ以降の図版は、支給の「converse_2FACED_装飾企画案_01.pdf」（企画段階）からの引用です。</a:t>
            </a:r>
            <a:pPr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ご予算を踏まえて絞り込んだ</a:t>
            </a:r>
            <a:pPr indent="0" marL="0">
              <a:lnSpc>
                <a:spcPct val="120000"/>
              </a:lnSpc>
              <a:buNone/>
            </a:pPr>
            <a:r>
              <a:rPr lang="en-US" sz="85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実施範囲は P.03</a:t>
            </a:r>
            <a:pPr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、図版ごとの実施内容は </a:t>
            </a:r>
            <a:pPr indent="0" marL="0">
              <a:lnSpc>
                <a:spcPct val="120000"/>
              </a:lnSpc>
              <a:buNone/>
            </a:pPr>
            <a:r>
              <a:rPr lang="en-US" sz="85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P.05</a:t>
            </a:r>
            <a:pPr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に記載しています。 </a:t>
            </a:r>
            <a:pPr indent="0" marL="0">
              <a:lnSpc>
                <a:spcPct val="120000"/>
              </a:lnSpc>
              <a:buNone/>
            </a:pPr>
            <a:r>
              <a:rPr lang="en-US" sz="85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図版どおりの全面装飾は行いません。</a:t>
            </a:r>
            <a:pPr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</a:t>
            </a:r>
            <a:endParaRPr lang="en-US" sz="850" dirty="0"/>
          </a:p>
        </p:txBody>
      </p:sp>
      <p:sp>
        <p:nvSpPr>
          <p:cNvPr id="35" name="Shape 32"/>
          <p:cNvSpPr/>
          <p:nvPr/>
        </p:nvSpPr>
        <p:spPr>
          <a:xfrm>
            <a:off x="5472684" y="4140899"/>
            <a:ext cx="32004" cy="577215"/>
          </a:xfrm>
          <a:prstGeom prst="rect">
            <a:avLst/>
          </a:prstGeom>
          <a:solidFill>
            <a:srgbClr val="2F7A4B"/>
          </a:solidFill>
          <a:ln/>
        </p:spPr>
      </p:sp>
      <p:sp>
        <p:nvSpPr>
          <p:cNvPr id="36" name="Text 33"/>
          <p:cNvSpPr/>
          <p:nvPr/>
        </p:nvSpPr>
        <p:spPr>
          <a:xfrm>
            <a:off x="5591556" y="4140899"/>
            <a:ext cx="4503420" cy="5772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85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ver.2 では、この資料自体のカラーを装飾案に合わせました。</a:t>
            </a:r>
            <a:pPr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夜の面を DEEP GREEN、そのアクセントを BEIGE に統一しています。 白い面では上の2色だけでは見出しが立たないため、</a:t>
            </a:r>
            <a:pPr indent="0" marL="0">
              <a:lnSpc>
                <a:spcPct val="120000"/>
              </a:lnSpc>
              <a:buNone/>
            </a:pPr>
            <a:r>
              <a:rPr lang="en-US" sz="85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同系で COURT GREEN を1色だけ起こしています</a:t>
            </a:r>
            <a:pPr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（装飾の指定色ではありません）。 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75488"/>
            <a:ext cx="31089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F7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932688" y="402336"/>
            <a:ext cx="235915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6211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OVERALL IMAGE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291840" y="475488"/>
            <a:ext cx="4206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4C58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全体イメージ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6830568" y="475488"/>
            <a:ext cx="3291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spc="200" kern="0" dirty="0">
                <a:solidFill>
                  <a:srgbClr val="8B91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GLASS → FLOOR → STAIR → B1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566928" y="749808"/>
            <a:ext cx="9555480" cy="16459"/>
          </a:xfrm>
          <a:prstGeom prst="rect">
            <a:avLst/>
          </a:prstGeom>
          <a:solidFill>
            <a:srgbClr val="16211A"/>
          </a:solidFill>
          <a:ln/>
        </p:spPr>
      </p:sp>
      <p:sp>
        <p:nvSpPr>
          <p:cNvPr id="7" name="Text 5"/>
          <p:cNvSpPr/>
          <p:nvPr/>
        </p:nvSpPr>
        <p:spPr>
          <a:xfrm>
            <a:off x="9482328" y="7159752"/>
            <a:ext cx="640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spc="200" kern="0" dirty="0">
                <a:solidFill>
                  <a:srgbClr val="8B91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566928" y="950976"/>
            <a:ext cx="9555480" cy="447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正面から B1 までを一本の線でつなぐ考え方は変えません。</a:t>
            </a:r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ただし </a:t>
            </a:r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2F7A4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実施は「全面を装飾する」のではなく「効く一点を置く」</a:t>
            </a:r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形に絞りました。 以下は支給の装飾企画案の図版と、それに対する実施内容の対応です。 </a:t>
            </a:r>
            <a:endParaRPr lang="en-US" sz="1100" dirty="0"/>
          </a:p>
        </p:txBody>
      </p:sp>
      <p:pic>
        <p:nvPicPr>
          <p:cNvPr id="9" name="Image 0" descr="/Users/ikki/claudeproject/2faced-deco-v2/assets/img/deco-exterior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66928" y="1489456"/>
            <a:ext cx="2306574" cy="1568470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566928" y="2856758"/>
            <a:ext cx="1845259" cy="182880"/>
          </a:xfrm>
          <a:prstGeom prst="rect">
            <a:avLst/>
          </a:prstGeom>
          <a:solidFill>
            <a:srgbClr val="1E2B20"/>
          </a:solidFill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68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 Exterior</a:t>
            </a:r>
            <a:endParaRPr lang="en-US" sz="680" dirty="0"/>
          </a:p>
        </p:txBody>
      </p:sp>
      <p:sp>
        <p:nvSpPr>
          <p:cNvPr id="11" name="Text 8"/>
          <p:cNvSpPr/>
          <p:nvPr/>
        </p:nvSpPr>
        <p:spPr>
          <a:xfrm>
            <a:off x="566928" y="3103646"/>
            <a:ext cx="2306574" cy="1447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6211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正面ガラス面</a:t>
            </a:r>
            <a:endParaRPr lang="en-US" sz="950" dirty="0"/>
          </a:p>
        </p:txBody>
      </p:sp>
      <p:sp>
        <p:nvSpPr>
          <p:cNvPr id="12" name="Text 9"/>
          <p:cNvSpPr/>
          <p:nvPr/>
        </p:nvSpPr>
        <p:spPr>
          <a:xfrm>
            <a:off x="566928" y="3248426"/>
            <a:ext cx="2306574" cy="28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「2FACED / COURT・STREET」を大胆に配置。通行人の目を引き、来店のきっかけをつくる。</a:t>
            </a:r>
            <a:endParaRPr lang="en-US" sz="800" dirty="0"/>
          </a:p>
        </p:txBody>
      </p:sp>
      <p:pic>
        <p:nvPicPr>
          <p:cNvPr id="13" name="Image 1" descr="/Users/ikki/claudeproject/2faced-deco-v2/assets/img/deco-shopfloor.jp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2983230" y="1489456"/>
            <a:ext cx="2306574" cy="156847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2983230" y="2856758"/>
            <a:ext cx="1845259" cy="182880"/>
          </a:xfrm>
          <a:prstGeom prst="rect">
            <a:avLst/>
          </a:prstGeom>
          <a:solidFill>
            <a:srgbClr val="1E2B20"/>
          </a:solidFill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68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Shop Floor</a:t>
            </a:r>
            <a:endParaRPr lang="en-US" sz="680" dirty="0"/>
          </a:p>
        </p:txBody>
      </p:sp>
      <p:sp>
        <p:nvSpPr>
          <p:cNvPr id="15" name="Text 11"/>
          <p:cNvSpPr/>
          <p:nvPr/>
        </p:nvSpPr>
        <p:spPr>
          <a:xfrm>
            <a:off x="2983230" y="3103646"/>
            <a:ext cx="2306574" cy="1447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6211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販売フロア</a:t>
            </a:r>
            <a:endParaRPr lang="en-US" sz="950" dirty="0"/>
          </a:p>
        </p:txBody>
      </p:sp>
      <p:sp>
        <p:nvSpPr>
          <p:cNvPr id="16" name="Text 12"/>
          <p:cNvSpPr/>
          <p:nvPr/>
        </p:nvSpPr>
        <p:spPr>
          <a:xfrm>
            <a:off x="2983230" y="3248426"/>
            <a:ext cx="2306574" cy="28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MID と LOW を左右に対置。中央に 2FACED を象徴的に置く。</a:t>
            </a:r>
            <a:endParaRPr lang="en-US" sz="800" dirty="0"/>
          </a:p>
        </p:txBody>
      </p:sp>
      <p:pic>
        <p:nvPicPr>
          <p:cNvPr id="17" name="Image 2" descr="/Users/ikki/claudeproject/2faced-deco-v2/assets/img/deco-stairflow.jpg">    </p:cNvPr>
          <p:cNvPicPr>
            <a:picLocks noChangeAspect="1"/>
          </p:cNvPicPr>
          <p:nvPr/>
        </p:nvPicPr>
        <p:blipFill>
          <a:blip r:embed="rId3"/>
          <a:srcRect l="0" r="0" t="0" b="0"/>
          <a:stretch/>
        </p:blipFill>
        <p:spPr>
          <a:xfrm>
            <a:off x="5399532" y="1489456"/>
            <a:ext cx="2306574" cy="1568470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5399532" y="2856758"/>
            <a:ext cx="1845259" cy="182880"/>
          </a:xfrm>
          <a:prstGeom prst="rect">
            <a:avLst/>
          </a:prstGeom>
          <a:solidFill>
            <a:srgbClr val="1E2B20"/>
          </a:solidFill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68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Flow</a:t>
            </a:r>
            <a:endParaRPr lang="en-US" sz="680" dirty="0"/>
          </a:p>
        </p:txBody>
      </p:sp>
      <p:sp>
        <p:nvSpPr>
          <p:cNvPr id="19" name="Text 14"/>
          <p:cNvSpPr/>
          <p:nvPr/>
        </p:nvSpPr>
        <p:spPr>
          <a:xfrm>
            <a:off x="5399532" y="3103646"/>
            <a:ext cx="2306574" cy="1447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6211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B1 への導線</a:t>
            </a:r>
            <a:endParaRPr lang="en-US" sz="950" dirty="0"/>
          </a:p>
        </p:txBody>
      </p:sp>
      <p:sp>
        <p:nvSpPr>
          <p:cNvPr id="20" name="Text 15"/>
          <p:cNvSpPr/>
          <p:nvPr/>
        </p:nvSpPr>
        <p:spPr>
          <a:xfrm>
            <a:off x="5399532" y="3248426"/>
            <a:ext cx="2306574" cy="28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床のコートラインが「COURT ／ STREET」を刻みながら、そのまま地下へ導く。</a:t>
            </a:r>
            <a:endParaRPr lang="en-US" sz="800" dirty="0"/>
          </a:p>
        </p:txBody>
      </p:sp>
      <p:pic>
        <p:nvPicPr>
          <p:cNvPr id="21" name="Image 3" descr="/Users/ikki/claudeproject/2faced-deco-v2/assets/img/deco-b1dj.jpg">    </p:cNvPr>
          <p:cNvPicPr>
            <a:picLocks noChangeAspect="1"/>
          </p:cNvPicPr>
          <p:nvPr/>
        </p:nvPicPr>
        <p:blipFill>
          <a:blip r:embed="rId4"/>
          <a:srcRect l="0" r="0" t="0" b="0"/>
          <a:stretch/>
        </p:blipFill>
        <p:spPr>
          <a:xfrm>
            <a:off x="7815834" y="1489456"/>
            <a:ext cx="2306574" cy="1568470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815834" y="2856758"/>
            <a:ext cx="1845259" cy="182880"/>
          </a:xfrm>
          <a:prstGeom prst="rect">
            <a:avLst/>
          </a:prstGeom>
          <a:solidFill>
            <a:srgbClr val="1E2B20"/>
          </a:solidFill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68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 B1</a:t>
            </a:r>
            <a:endParaRPr lang="en-US" sz="680" dirty="0"/>
          </a:p>
        </p:txBody>
      </p:sp>
      <p:sp>
        <p:nvSpPr>
          <p:cNvPr id="23" name="Text 17"/>
          <p:cNvSpPr/>
          <p:nvPr/>
        </p:nvSpPr>
        <p:spPr>
          <a:xfrm>
            <a:off x="7815834" y="3103646"/>
            <a:ext cx="2306574" cy="1447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6211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B1 パフォーマンス</a:t>
            </a:r>
            <a:endParaRPr lang="en-US" sz="950" dirty="0"/>
          </a:p>
        </p:txBody>
      </p:sp>
      <p:sp>
        <p:nvSpPr>
          <p:cNvPr id="24" name="Text 18"/>
          <p:cNvSpPr/>
          <p:nvPr/>
        </p:nvSpPr>
        <p:spPr>
          <a:xfrm>
            <a:off x="7815834" y="3248426"/>
            <a:ext cx="2306574" cy="28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「2FACED AFTER HOURS」。COURT × STREET × MUSIC × CULTURE が交差する夜のフロア。</a:t>
            </a:r>
            <a:endParaRPr lang="en-US" sz="800" dirty="0"/>
          </a:p>
        </p:txBody>
      </p:sp>
      <p:sp>
        <p:nvSpPr>
          <p:cNvPr id="25" name="Text 19"/>
          <p:cNvSpPr/>
          <p:nvPr/>
        </p:nvSpPr>
        <p:spPr>
          <a:xfrm>
            <a:off x="566928" y="3633490"/>
            <a:ext cx="4649724" cy="2263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6211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図版に対する実施の但し書き</a:t>
            </a:r>
            <a:endParaRPr lang="en-US" sz="115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66928" y="3914732"/>
          <a:ext cx="4649724" cy="914400"/>
        </p:xfrm>
        <a:graphic>
          <a:graphicData uri="http://schemas.openxmlformats.org/drawingml/2006/table">
            <a:tbl>
              <a:tblPr/>
              <a:tblGrid>
                <a:gridCol w="2324862"/>
                <a:gridCol w="2324862"/>
              </a:tblGrid>
              <a:tr h="216599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30" b="1" dirty="0">
                          <a:solidFill>
                            <a:srgbClr val="8B9189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図版</a:t>
                      </a:r>
                      <a:endParaRPr lang="en-US" sz="73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30" b="1" dirty="0">
                          <a:solidFill>
                            <a:srgbClr val="8B9189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実施内容</a:t>
                      </a:r>
                      <a:endParaRPr lang="en-US" sz="73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01 正面ガラス面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全面装飾はしない。目を引く要素に限定＋既存アーカイブポスターを活用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02 販売フロア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通常営業のまま。MID / LOW の対置展示を店内の一部で行う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03 階段の導線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踏面へのシート貼付は不可（凹凸）。パネル等に変更し、階段を降りた先にフロアマットを敷く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04 B1F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実施する。ステージは組まずリノリウム等で平面を確保（P.08）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7" name="Shape 20"/>
          <p:cNvSpPr/>
          <p:nvPr/>
        </p:nvSpPr>
        <p:spPr>
          <a:xfrm>
            <a:off x="5472684" y="3633490"/>
            <a:ext cx="32004" cy="577215"/>
          </a:xfrm>
          <a:prstGeom prst="rect">
            <a:avLst/>
          </a:prstGeom>
          <a:solidFill>
            <a:srgbClr val="2F7A4B"/>
          </a:solidFill>
          <a:ln/>
        </p:spPr>
      </p:sp>
      <p:sp>
        <p:nvSpPr>
          <p:cNvPr id="28" name="Text 21"/>
          <p:cNvSpPr/>
          <p:nvPr/>
        </p:nvSpPr>
        <p:spPr>
          <a:xfrm>
            <a:off x="5591556" y="3633490"/>
            <a:ext cx="4503420" cy="5772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85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このページの図版は支給の装飾企画案（企画段階のイメージ）です。</a:t>
            </a:r>
            <a:pPr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ご予算を踏まえた実施範囲は </a:t>
            </a:r>
            <a:pPr indent="0" marL="0">
              <a:lnSpc>
                <a:spcPct val="120000"/>
              </a:lnSpc>
              <a:buNone/>
            </a:pPr>
            <a:r>
              <a:rPr lang="en-US" sz="85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P.03</a:t>
            </a:r>
            <a:pPr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に整理しており、</a:t>
            </a:r>
            <a:pPr indent="0" marL="0">
              <a:lnSpc>
                <a:spcPct val="120000"/>
              </a:lnSpc>
              <a:buNone/>
            </a:pPr>
            <a:r>
              <a:rPr lang="en-US" sz="85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図版どおりの全面装飾は行いません。</a:t>
            </a:r>
            <a:pPr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左の表が実施内容です。 </a:t>
            </a:r>
            <a:endParaRPr lang="en-US" sz="850" dirty="0"/>
          </a:p>
        </p:txBody>
      </p:sp>
      <p:sp>
        <p:nvSpPr>
          <p:cNvPr id="29" name="Shape 22"/>
          <p:cNvSpPr/>
          <p:nvPr/>
        </p:nvSpPr>
        <p:spPr>
          <a:xfrm>
            <a:off x="5472684" y="4302145"/>
            <a:ext cx="32004" cy="415290"/>
          </a:xfrm>
          <a:prstGeom prst="rect">
            <a:avLst/>
          </a:prstGeom>
          <a:solidFill>
            <a:srgbClr val="D8CFB6"/>
          </a:solidFill>
          <a:ln/>
        </p:spPr>
      </p:sp>
      <p:sp>
        <p:nvSpPr>
          <p:cNvPr id="30" name="Text 23"/>
          <p:cNvSpPr/>
          <p:nvPr/>
        </p:nvSpPr>
        <p:spPr>
          <a:xfrm>
            <a:off x="5591556" y="4302145"/>
            <a:ext cx="4503420" cy="4152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支給資料内で地上の販売フロアの表記が </a:t>
            </a:r>
            <a:pPr indent="0" marL="0">
              <a:lnSpc>
                <a:spcPct val="120000"/>
              </a:lnSpc>
              <a:buNone/>
            </a:pPr>
            <a:r>
              <a:rPr lang="en-US" sz="85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「1F」（企画概要・階段ページ）</a:t>
            </a:r>
            <a:pPr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と </a:t>
            </a:r>
            <a:pPr indent="0" marL="0">
              <a:lnSpc>
                <a:spcPct val="120000"/>
              </a:lnSpc>
              <a:buNone/>
            </a:pPr>
            <a:r>
              <a:rPr lang="en-US" sz="85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「2F」（全体イメージ図・導線イメージ）</a:t>
            </a:r>
            <a:pPr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で揺れています。階数の確定が必要です。</a:t>
            </a:r>
            <a:pPr indent="0" marL="0">
              <a:lnSpc>
                <a:spcPct val="120000"/>
              </a:lnSpc>
              <a:buNone/>
            </a:pPr>
            <a:r>
              <a:rPr lang="en-US" sz="850" b="1" dirty="0">
                <a:solidFill>
                  <a:srgbClr val="2F7A4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［要確認］</a:t>
            </a:r>
            <a:pPr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75488"/>
            <a:ext cx="31089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F7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932688" y="402336"/>
            <a:ext cx="250545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6211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WINDOW &amp; STAIR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438144" y="475488"/>
            <a:ext cx="4206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4C58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ガラス面と階段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6830568" y="475488"/>
            <a:ext cx="3291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spc="200" kern="0" dirty="0">
                <a:solidFill>
                  <a:srgbClr val="8B91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ENTRANCE → UNDERGROUND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566928" y="749808"/>
            <a:ext cx="9555480" cy="16459"/>
          </a:xfrm>
          <a:prstGeom prst="rect">
            <a:avLst/>
          </a:prstGeom>
          <a:solidFill>
            <a:srgbClr val="16211A"/>
          </a:solidFill>
          <a:ln/>
        </p:spPr>
      </p:sp>
      <p:sp>
        <p:nvSpPr>
          <p:cNvPr id="7" name="Text 5"/>
          <p:cNvSpPr/>
          <p:nvPr/>
        </p:nvSpPr>
        <p:spPr>
          <a:xfrm>
            <a:off x="9482328" y="7159752"/>
            <a:ext cx="640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spc="200" kern="0" dirty="0">
                <a:solidFill>
                  <a:srgbClr val="8B91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566928" y="950976"/>
            <a:ext cx="46497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2F7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WINDOW ／ 縮小して実施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566928" y="1170432"/>
            <a:ext cx="4649724" cy="2263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6211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全面装飾はせず、目を引く一点に絞る</a:t>
            </a:r>
            <a:endParaRPr lang="en-US" sz="1150" dirty="0"/>
          </a:p>
        </p:txBody>
      </p:sp>
      <p:pic>
        <p:nvPicPr>
          <p:cNvPr id="10" name="Image 0" descr="/Users/ikki/claudeproject/2faced-deco-v2/assets/img/deco-window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66928" y="1451674"/>
            <a:ext cx="4649724" cy="2286000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566928" y="3810826"/>
            <a:ext cx="4649724" cy="1620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20000"/>
              </a:lnSpc>
              <a:buSzPct val="100000"/>
              <a:buChar char="•"/>
            </a:pPr>
            <a:r>
              <a:rPr lang="en-US" sz="88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ガラス面の全面装飾は行いません</a:t>
            </a:r>
            <a:pPr indent="0" marL="0">
              <a:lnSpc>
                <a:spcPct val="120000"/>
              </a:lnSpc>
              <a:buNone/>
            </a:pPr>
            <a:r>
              <a:rPr lang="en-US" sz="88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（費用が見合わないため縮小）</a:t>
            </a:r>
            <a:endParaRPr lang="en-US" sz="880" dirty="0"/>
          </a:p>
        </p:txBody>
      </p:sp>
      <p:sp>
        <p:nvSpPr>
          <p:cNvPr id="12" name="Text 9"/>
          <p:cNvSpPr/>
          <p:nvPr/>
        </p:nvSpPr>
        <p:spPr>
          <a:xfrm>
            <a:off x="566928" y="4018598"/>
            <a:ext cx="4649724" cy="1620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20000"/>
              </a:lnSpc>
              <a:buSzPct val="100000"/>
              <a:buChar char="•"/>
            </a:pPr>
            <a:r>
              <a:rPr lang="en-US" sz="88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ロゴ・キーワードなど</a:t>
            </a:r>
            <a:pPr indent="0" marL="0">
              <a:lnSpc>
                <a:spcPct val="120000"/>
              </a:lnSpc>
              <a:buNone/>
            </a:pPr>
            <a:r>
              <a:rPr lang="en-US" sz="88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目を引く要素だけをカッティングシートで制作</a:t>
            </a:r>
            <a:endParaRPr lang="en-US" sz="880" dirty="0"/>
          </a:p>
        </p:txBody>
      </p:sp>
      <p:sp>
        <p:nvSpPr>
          <p:cNvPr id="13" name="Text 10"/>
          <p:cNvSpPr/>
          <p:nvPr/>
        </p:nvSpPr>
        <p:spPr>
          <a:xfrm>
            <a:off x="566928" y="4226370"/>
            <a:ext cx="4649724" cy="1620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20000"/>
              </a:lnSpc>
              <a:buSzPct val="100000"/>
              <a:buChar char="•"/>
            </a:pPr>
            <a:r>
              <a:rPr lang="en-US" sz="88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残りの面と壁面は</a:t>
            </a:r>
            <a:pPr indent="0" marL="0">
              <a:lnSpc>
                <a:spcPct val="120000"/>
              </a:lnSpc>
              <a:buNone/>
            </a:pPr>
            <a:r>
              <a:rPr lang="en-US" sz="88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既存のアーカイブポスターを活用</a:t>
            </a:r>
            <a:pPr indent="0" marL="0">
              <a:lnSpc>
                <a:spcPct val="120000"/>
              </a:lnSpc>
              <a:buNone/>
            </a:pPr>
            <a:r>
              <a:rPr lang="en-US" sz="88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して世界観を出す</a:t>
            </a:r>
            <a:endParaRPr lang="en-US" sz="880" dirty="0"/>
          </a:p>
        </p:txBody>
      </p:sp>
      <p:sp>
        <p:nvSpPr>
          <p:cNvPr id="14" name="Text 11"/>
          <p:cNvSpPr/>
          <p:nvPr/>
        </p:nvSpPr>
        <p:spPr>
          <a:xfrm>
            <a:off x="566928" y="4434142"/>
            <a:ext cx="4649724" cy="1620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20000"/>
              </a:lnSpc>
              <a:buSzPct val="100000"/>
              <a:buChar char="•"/>
            </a:pPr>
            <a:r>
              <a:rPr lang="en-US" sz="88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什器は</a:t>
            </a:r>
            <a:pPr indent="0" marL="0">
              <a:lnSpc>
                <a:spcPct val="120000"/>
              </a:lnSpc>
              <a:buNone/>
            </a:pPr>
            <a:r>
              <a:rPr lang="en-US" sz="88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既存のディスプレイ台を使用</a:t>
            </a:r>
            <a:pPr indent="0" marL="0">
              <a:lnSpc>
                <a:spcPct val="120000"/>
              </a:lnSpc>
              <a:buNone/>
            </a:pPr>
            <a:r>
              <a:rPr lang="en-US" sz="88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し、MID / LOW を対置して展示</a:t>
            </a:r>
            <a:endParaRPr lang="en-US" sz="880" dirty="0"/>
          </a:p>
        </p:txBody>
      </p:sp>
      <p:sp>
        <p:nvSpPr>
          <p:cNvPr id="15" name="Text 12"/>
          <p:cNvSpPr/>
          <p:nvPr/>
        </p:nvSpPr>
        <p:spPr>
          <a:xfrm>
            <a:off x="5472684" y="950976"/>
            <a:ext cx="46497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2F7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STAIR ／ 工法を変更</a:t>
            </a:r>
            <a:endParaRPr lang="en-US" sz="800" dirty="0"/>
          </a:p>
        </p:txBody>
      </p:sp>
      <p:sp>
        <p:nvSpPr>
          <p:cNvPr id="16" name="Text 13"/>
          <p:cNvSpPr/>
          <p:nvPr/>
        </p:nvSpPr>
        <p:spPr>
          <a:xfrm>
            <a:off x="5472684" y="1170432"/>
            <a:ext cx="4649724" cy="2263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6211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階段はシート不可。パネルと大型鏡で成立させる</a:t>
            </a:r>
            <a:endParaRPr lang="en-US" sz="1150" dirty="0"/>
          </a:p>
        </p:txBody>
      </p:sp>
      <p:pic>
        <p:nvPicPr>
          <p:cNvPr id="17" name="Image 1" descr="/Users/ikki/claudeproject/2faced-deco-v2/assets/img/site-stair.jp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5472684" y="1451674"/>
            <a:ext cx="2279142" cy="1640982"/>
          </a:xfrm>
          <a:prstGeom prst="rect">
            <a:avLst/>
          </a:prstGeom>
        </p:spPr>
      </p:pic>
      <p:pic>
        <p:nvPicPr>
          <p:cNvPr id="18" name="Image 2" descr="/Users/ikki/claudeproject/2faced-deco-v2/assets/img/mat-after.jpg">    </p:cNvPr>
          <p:cNvPicPr>
            <a:picLocks noChangeAspect="1"/>
          </p:cNvPicPr>
          <p:nvPr/>
        </p:nvPicPr>
        <p:blipFill>
          <a:blip r:embed="rId3"/>
          <a:srcRect l="0" r="0" t="0" b="0"/>
          <a:stretch/>
        </p:blipFill>
        <p:spPr>
          <a:xfrm>
            <a:off x="7843266" y="1451674"/>
            <a:ext cx="2279142" cy="1640982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5472684" y="3165808"/>
            <a:ext cx="4649724" cy="3241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20000"/>
              </a:lnSpc>
              <a:buSzPct val="100000"/>
              <a:buChar char="•"/>
            </a:pPr>
            <a:r>
              <a:rPr lang="en-US" sz="88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踏面・蹴込みは凹凸があるためシート貼付ができません。</a:t>
            </a:r>
            <a:pPr indent="0" marL="0">
              <a:lnSpc>
                <a:spcPct val="120000"/>
              </a:lnSpc>
              <a:buNone/>
            </a:pPr>
            <a:r>
              <a:rPr lang="en-US" sz="88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パネル等での対応を検討中</a:t>
            </a:r>
            <a:pPr indent="0" marL="0">
              <a:lnSpc>
                <a:spcPct val="120000"/>
              </a:lnSpc>
              <a:buNone/>
            </a:pPr>
            <a:r>
              <a:rPr lang="en-US" sz="880" b="1" dirty="0">
                <a:solidFill>
                  <a:srgbClr val="2F7A4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［工法検討中］</a:t>
            </a:r>
            <a:endParaRPr lang="en-US" sz="880" dirty="0"/>
          </a:p>
        </p:txBody>
      </p:sp>
      <p:sp>
        <p:nvSpPr>
          <p:cNvPr id="20" name="Text 15"/>
          <p:cNvSpPr/>
          <p:nvPr/>
        </p:nvSpPr>
        <p:spPr>
          <a:xfrm>
            <a:off x="5472684" y="3535632"/>
            <a:ext cx="4649724" cy="3241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20000"/>
              </a:lnSpc>
              <a:buSzPct val="100000"/>
              <a:buChar char="•"/>
            </a:pPr>
            <a:r>
              <a:rPr lang="en-US" sz="88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階段の降り口に面した木枠の縦長ミラー（H 約2,800mm）はカッティングシートで装飾可</a:t>
            </a:r>
            <a:pPr indent="0" marL="0">
              <a:lnSpc>
                <a:spcPct val="120000"/>
              </a:lnSpc>
              <a:buNone/>
            </a:pPr>
            <a:r>
              <a:rPr lang="en-US" sz="88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。</a:t>
            </a:r>
            <a:pPr indent="0" marL="0">
              <a:lnSpc>
                <a:spcPct val="120000"/>
              </a:lnSpc>
              <a:buNone/>
            </a:pPr>
            <a:r>
              <a:rPr lang="en-US" sz="88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上部から下部へ縦に通し、中央は空ける</a:t>
            </a:r>
            <a:pPr indent="0" marL="0">
              <a:lnSpc>
                <a:spcPct val="120000"/>
              </a:lnSpc>
              <a:buNone/>
            </a:pPr>
            <a:r>
              <a:rPr lang="en-US" sz="88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（作り込みはしない）</a:t>
            </a:r>
            <a:endParaRPr lang="en-US" sz="880" dirty="0"/>
          </a:p>
        </p:txBody>
      </p:sp>
      <p:sp>
        <p:nvSpPr>
          <p:cNvPr id="21" name="Text 16"/>
          <p:cNvSpPr/>
          <p:nvPr/>
        </p:nvSpPr>
        <p:spPr>
          <a:xfrm>
            <a:off x="5472684" y="3905456"/>
            <a:ext cx="4649724" cy="1620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20000"/>
              </a:lnSpc>
              <a:buSzPct val="100000"/>
              <a:buChar char="•"/>
            </a:pPr>
            <a:r>
              <a:rPr lang="en-US" sz="88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鏡越しにロゴが写り込み、来場者の撮影・拡散がそのまま起きる状態をつくる</a:t>
            </a:r>
            <a:endParaRPr lang="en-US" sz="880" dirty="0"/>
          </a:p>
        </p:txBody>
      </p:sp>
      <p:sp>
        <p:nvSpPr>
          <p:cNvPr id="22" name="Text 17"/>
          <p:cNvSpPr/>
          <p:nvPr/>
        </p:nvSpPr>
        <p:spPr>
          <a:xfrm>
            <a:off x="5472684" y="4113228"/>
            <a:ext cx="4649724" cy="3241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20000"/>
              </a:lnSpc>
              <a:buSzPct val="100000"/>
              <a:buChar char="•"/>
            </a:pPr>
            <a:r>
              <a:rPr lang="en-US" sz="88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階段を降りた先にフロアマットを敷く</a:t>
            </a:r>
            <a:pPr indent="0" marL="0">
              <a:lnSpc>
                <a:spcPct val="120000"/>
              </a:lnSpc>
              <a:buNone/>
            </a:pPr>
            <a:r>
              <a:rPr lang="en-US" sz="88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（右下の合成イメージ）。</a:t>
            </a:r>
            <a:pPr indent="0" marL="0">
              <a:lnSpc>
                <a:spcPct val="120000"/>
              </a:lnSpc>
              <a:buNone/>
            </a:pPr>
            <a:r>
              <a:rPr lang="en-US" sz="88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1,200×1,800mm・約2.2㎡</a:t>
            </a:r>
            <a:pPr indent="0" marL="0">
              <a:lnSpc>
                <a:spcPct val="120000"/>
              </a:lnSpc>
              <a:buNone/>
            </a:pPr>
            <a:r>
              <a:rPr lang="en-US" sz="88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を想定</a:t>
            </a:r>
            <a:endParaRPr lang="en-US" sz="880" dirty="0"/>
          </a:p>
        </p:txBody>
      </p:sp>
      <p:sp>
        <p:nvSpPr>
          <p:cNvPr id="23" name="Shape 18"/>
          <p:cNvSpPr/>
          <p:nvPr/>
        </p:nvSpPr>
        <p:spPr>
          <a:xfrm>
            <a:off x="566928" y="4751642"/>
            <a:ext cx="32004" cy="577215"/>
          </a:xfrm>
          <a:prstGeom prst="rect">
            <a:avLst/>
          </a:prstGeom>
          <a:solidFill>
            <a:srgbClr val="2F7A4B"/>
          </a:solidFill>
          <a:ln/>
        </p:spPr>
      </p:sp>
      <p:sp>
        <p:nvSpPr>
          <p:cNvPr id="24" name="Text 19"/>
          <p:cNvSpPr/>
          <p:nvPr/>
        </p:nvSpPr>
        <p:spPr>
          <a:xfrm>
            <a:off x="685800" y="4751642"/>
            <a:ext cx="9409176" cy="5772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85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ウィンドウと大型ミラーは、同じ考え方・同じ工法で揃えます。</a:t>
            </a:r>
            <a:pPr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面ごとに作り分けないので、制作物も見積もシンプルになります。</a:t>
            </a:r>
            <a:pPr indent="0" marL="0">
              <a:lnSpc>
                <a:spcPct val="120000"/>
              </a:lnSpc>
              <a:buNone/>
            </a:pPr>
            <a:endParaRPr lang="en-US" sz="8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グラフィックは GRAPHIC : GREEN（文字・ライン）／ BASE : GRAY（既存階段を活かす）の2色構成。 </a:t>
            </a:r>
            <a:pPr indent="0" marL="0">
              <a:lnSpc>
                <a:spcPct val="120000"/>
              </a:lnSpc>
              <a:buNone/>
            </a:pPr>
            <a:r>
              <a:rPr lang="en-US" sz="85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施工はカッティングシートを基本としますが、階段の踏面のみパネル等に変更します。</a:t>
            </a:r>
            <a:pPr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E2B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75488"/>
            <a:ext cx="31089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6DCC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932688" y="402336"/>
            <a:ext cx="235915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2F0E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B1 EXPERIENCE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291840" y="475488"/>
            <a:ext cx="4206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A9B3A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B1（地下）演出プラン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6830568" y="475488"/>
            <a:ext cx="3291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spc="200" kern="0" dirty="0">
                <a:solidFill>
                  <a:srgbClr val="6B7A6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AFTER HOURS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566928" y="749808"/>
            <a:ext cx="9555480" cy="16459"/>
          </a:xfrm>
          <a:prstGeom prst="rect">
            <a:avLst/>
          </a:prstGeom>
          <a:solidFill>
            <a:srgbClr val="F2F0E8"/>
          </a:solidFill>
          <a:ln/>
        </p:spPr>
      </p:sp>
      <p:sp>
        <p:nvSpPr>
          <p:cNvPr id="7" name="Text 5"/>
          <p:cNvSpPr/>
          <p:nvPr/>
        </p:nvSpPr>
        <p:spPr>
          <a:xfrm>
            <a:off x="9482328" y="7159752"/>
            <a:ext cx="640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spc="200" kern="0" dirty="0">
                <a:solidFill>
                  <a:srgbClr val="6B7A6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566928" y="950976"/>
            <a:ext cx="9555480" cy="447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暗いフロアに、グリーンの光だけを立てる。</a:t>
            </a:r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造作は最小限にし、</a:t>
            </a:r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2F7A4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照明とサイン、既存什器の使い方で夜のフロアを成立させます。</a:t>
            </a:r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設置物の配置は P.08 にまとめています。 </a:t>
            </a:r>
            <a:endParaRPr lang="en-US" sz="1100" dirty="0"/>
          </a:p>
        </p:txBody>
      </p:sp>
      <p:pic>
        <p:nvPicPr>
          <p:cNvPr id="9" name="Image 0" descr="/Users/ikki/claudeproject/2faced-deco-v2/assets/img/photospot-real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66928" y="1489456"/>
            <a:ext cx="4649724" cy="2286000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566928" y="3848608"/>
            <a:ext cx="4649724" cy="2263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2F0E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フォトスポット（既存の大型ミラー・現地写真に合成）</a:t>
            </a:r>
            <a:endParaRPr lang="en-US" sz="1150" dirty="0"/>
          </a:p>
        </p:txBody>
      </p:sp>
      <p:sp>
        <p:nvSpPr>
          <p:cNvPr id="11" name="Text 8"/>
          <p:cNvSpPr/>
          <p:nvPr/>
        </p:nvSpPr>
        <p:spPr>
          <a:xfrm>
            <a:off x="566928" y="4129850"/>
            <a:ext cx="4649724" cy="579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鏡の上部から下部へ、装飾を縦に通したイメージ</a:t>
            </a:r>
            <a:pPr indent="0" marL="0">
              <a:lnSpc>
                <a:spcPct val="125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です。上部にロゴ、下部にキーワード、その間を細いコートラインでつなぎます。</a:t>
            </a:r>
            <a:pPr indent="0" marL="0">
              <a:lnSpc>
                <a:spcPct val="125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中央は空けたまま——ここに来場者が入ります。</a:t>
            </a:r>
            <a:pPr indent="0" marL="0">
              <a:lnSpc>
                <a:spcPct val="125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工法はウィンドウと同じカッティングシート。</a:t>
            </a:r>
            <a:endParaRPr lang="en-US" sz="95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72684" y="1489456"/>
          <a:ext cx="4649724" cy="914400"/>
        </p:xfrm>
        <a:graphic>
          <a:graphicData uri="http://schemas.openxmlformats.org/drawingml/2006/table">
            <a:tbl>
              <a:tblPr/>
              <a:tblGrid>
                <a:gridCol w="2324862"/>
                <a:gridCol w="2324862"/>
              </a:tblGrid>
              <a:tr h="216599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30" b="1" dirty="0">
                          <a:solidFill>
                            <a:srgbClr val="6B7A6D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演出</a:t>
                      </a:r>
                      <a:endParaRPr lang="en-US" sz="73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3C4B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B20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30" b="1" dirty="0">
                          <a:solidFill>
                            <a:srgbClr val="6B7A6D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実施内容</a:t>
                      </a:r>
                      <a:endParaRPr lang="en-US" sz="73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3C4B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B20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A9B3A9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LIGHTING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A9B3A9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照明演出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3C4B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B20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A9B3A9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フロア全体を暗めのトーンに設定し、DJ ブース周辺に Titan Tube 等の棒状照明を配置。あわせてロゴサインを置き、暗さと光のコントラストで没入感をつくる。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3C4B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B20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A9B3A9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DJ BOOTH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A9B3A9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DJ ブース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3C4B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B20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A9B3A9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B1F 中央の既存キオスク（什器 J・2,000×2,000）を転用（図面 ④）。すでにグリーンの島什器なのでブース造作は不要。ヘッダーサインを差し替える。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3C4B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B20"/>
                    </a:solidFill>
                  </a:tcPr>
                </a:tc>
              </a:tr>
              <a:tr h="7772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A9B3A9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PHOTO SPOT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A9B3A9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フォトスポット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3C4B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B20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A9B3A9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売場右奥のミラー（図面 ③・新設 W1,090）に、上部＝ロゴ／下部＝キーワード／その間を細いコートラインで縦に通す。鏡の中央は空けたままにして映り込みを主役にする。工法はウィンドウと同じカッティングシート。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3C4B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B20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A9B3A9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EVENT AREA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A9B3A9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イベントエリア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3C4B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B20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00" dirty="0">
                          <a:solidFill>
                            <a:srgbClr val="A9B3A9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① 売場中央に GroovMix 競技エリア 9,000×1,820mm（約16.4㎡）。造作ステージは組まずリノリウム等を敷いて平面を確保。② DRINK ブースは什器 I の東側に置く。</a:t>
                      </a:r>
                      <a:endParaRPr lang="en-US" sz="8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3C4B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B20"/>
                    </a:solidFill>
                  </a:tcPr>
                </a:tc>
              </a:tr>
            </a:tbl>
          </a:graphicData>
        </a:graphic>
      </p:graphicFrame>
      <p:sp>
        <p:nvSpPr>
          <p:cNvPr id="13" name="Shape 9"/>
          <p:cNvSpPr/>
          <p:nvPr/>
        </p:nvSpPr>
        <p:spPr>
          <a:xfrm>
            <a:off x="5472684" y="4513263"/>
            <a:ext cx="1452372" cy="18288"/>
          </a:xfrm>
          <a:prstGeom prst="rect">
            <a:avLst/>
          </a:prstGeom>
          <a:solidFill>
            <a:srgbClr val="F2F0E8"/>
          </a:solidFill>
          <a:ln/>
        </p:spPr>
      </p:sp>
      <p:sp>
        <p:nvSpPr>
          <p:cNvPr id="14" name="Text 10"/>
          <p:cNvSpPr/>
          <p:nvPr/>
        </p:nvSpPr>
        <p:spPr>
          <a:xfrm>
            <a:off x="5472684" y="4586415"/>
            <a:ext cx="14523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120" kern="0" dirty="0">
                <a:solidFill>
                  <a:srgbClr val="E6DCC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POINT 01</a:t>
            </a:r>
            <a:endParaRPr lang="en-US" sz="750" dirty="0"/>
          </a:p>
        </p:txBody>
      </p:sp>
      <p:sp>
        <p:nvSpPr>
          <p:cNvPr id="15" name="Text 11"/>
          <p:cNvSpPr/>
          <p:nvPr/>
        </p:nvSpPr>
        <p:spPr>
          <a:xfrm>
            <a:off x="5472684" y="4769295"/>
            <a:ext cx="1452372" cy="1600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050" b="1" dirty="0">
                <a:solidFill>
                  <a:srgbClr val="F2F0E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既存資産で成立させる</a:t>
            </a:r>
            <a:endParaRPr lang="en-US" sz="1050" dirty="0"/>
          </a:p>
        </p:txBody>
      </p:sp>
      <p:sp>
        <p:nvSpPr>
          <p:cNvPr id="16" name="Text 12"/>
          <p:cNvSpPr/>
          <p:nvPr/>
        </p:nvSpPr>
        <p:spPr>
          <a:xfrm>
            <a:off x="5472684" y="4929315"/>
            <a:ext cx="1452372" cy="4743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83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大型鏡・キオスク・既存照明を活かし、造作を最小限にする。</a:t>
            </a:r>
            <a:endParaRPr lang="en-US" sz="830" dirty="0"/>
          </a:p>
        </p:txBody>
      </p:sp>
      <p:sp>
        <p:nvSpPr>
          <p:cNvPr id="17" name="Shape 13"/>
          <p:cNvSpPr/>
          <p:nvPr/>
        </p:nvSpPr>
        <p:spPr>
          <a:xfrm>
            <a:off x="7071360" y="4513263"/>
            <a:ext cx="1452372" cy="18288"/>
          </a:xfrm>
          <a:prstGeom prst="rect">
            <a:avLst/>
          </a:prstGeom>
          <a:solidFill>
            <a:srgbClr val="F2F0E8"/>
          </a:solidFill>
          <a:ln/>
        </p:spPr>
      </p:sp>
      <p:sp>
        <p:nvSpPr>
          <p:cNvPr id="18" name="Text 14"/>
          <p:cNvSpPr/>
          <p:nvPr/>
        </p:nvSpPr>
        <p:spPr>
          <a:xfrm>
            <a:off x="7071360" y="4586415"/>
            <a:ext cx="14523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120" kern="0" dirty="0">
                <a:solidFill>
                  <a:srgbClr val="E6DCC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POINT 02</a:t>
            </a:r>
            <a:endParaRPr lang="en-US" sz="750" dirty="0"/>
          </a:p>
        </p:txBody>
      </p:sp>
      <p:sp>
        <p:nvSpPr>
          <p:cNvPr id="19" name="Text 15"/>
          <p:cNvSpPr/>
          <p:nvPr/>
        </p:nvSpPr>
        <p:spPr>
          <a:xfrm>
            <a:off x="7071360" y="4769295"/>
            <a:ext cx="1452372" cy="1600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050" b="1" dirty="0">
                <a:solidFill>
                  <a:srgbClr val="F2F0E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ステージは組まない</a:t>
            </a:r>
            <a:endParaRPr lang="en-US" sz="1050" dirty="0"/>
          </a:p>
        </p:txBody>
      </p:sp>
      <p:sp>
        <p:nvSpPr>
          <p:cNvPr id="20" name="Text 16"/>
          <p:cNvSpPr/>
          <p:nvPr/>
        </p:nvSpPr>
        <p:spPr>
          <a:xfrm>
            <a:off x="7071360" y="4929315"/>
            <a:ext cx="1452372" cy="3162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83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高額なため、リノリウム敷きで平面を確保する方式へ変更。</a:t>
            </a:r>
            <a:endParaRPr lang="en-US" sz="830" dirty="0"/>
          </a:p>
        </p:txBody>
      </p:sp>
      <p:sp>
        <p:nvSpPr>
          <p:cNvPr id="21" name="Shape 17"/>
          <p:cNvSpPr/>
          <p:nvPr/>
        </p:nvSpPr>
        <p:spPr>
          <a:xfrm>
            <a:off x="8670036" y="4513263"/>
            <a:ext cx="1452372" cy="18288"/>
          </a:xfrm>
          <a:prstGeom prst="rect">
            <a:avLst/>
          </a:prstGeom>
          <a:solidFill>
            <a:srgbClr val="F2F0E8"/>
          </a:solidFill>
          <a:ln/>
        </p:spPr>
      </p:sp>
      <p:sp>
        <p:nvSpPr>
          <p:cNvPr id="22" name="Text 18"/>
          <p:cNvSpPr/>
          <p:nvPr/>
        </p:nvSpPr>
        <p:spPr>
          <a:xfrm>
            <a:off x="8670036" y="4586415"/>
            <a:ext cx="14523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120" kern="0" dirty="0">
                <a:solidFill>
                  <a:srgbClr val="E6DCC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POINT 03</a:t>
            </a:r>
            <a:endParaRPr lang="en-US" sz="750" dirty="0"/>
          </a:p>
        </p:txBody>
      </p:sp>
      <p:sp>
        <p:nvSpPr>
          <p:cNvPr id="23" name="Text 19"/>
          <p:cNvSpPr/>
          <p:nvPr/>
        </p:nvSpPr>
        <p:spPr>
          <a:xfrm>
            <a:off x="8670036" y="4769295"/>
            <a:ext cx="1452372" cy="1600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050" b="1" dirty="0">
                <a:solidFill>
                  <a:srgbClr val="F2F0E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拡散は鏡に担わせる</a:t>
            </a:r>
            <a:endParaRPr lang="en-US" sz="1050" dirty="0"/>
          </a:p>
        </p:txBody>
      </p:sp>
      <p:sp>
        <p:nvSpPr>
          <p:cNvPr id="24" name="Text 20"/>
          <p:cNvSpPr/>
          <p:nvPr/>
        </p:nvSpPr>
        <p:spPr>
          <a:xfrm>
            <a:off x="8670036" y="4929315"/>
            <a:ext cx="1452372" cy="6324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83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装飾は</a:t>
            </a:r>
            <a:pPr indent="0" marL="0">
              <a:lnSpc>
                <a:spcPct val="120000"/>
              </a:lnSpc>
              <a:buNone/>
            </a:pPr>
            <a:r>
              <a:rPr lang="en-US" sz="83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上下に寄せて中央を空ける</a:t>
            </a:r>
            <a:pPr indent="0" marL="0">
              <a:lnSpc>
                <a:spcPct val="120000"/>
              </a:lnSpc>
              <a:buNone/>
            </a:pPr>
            <a:r>
              <a:rPr lang="en-US" sz="83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。そのほうが鏡に人が入る余白が残り、最も安く、最も撮られる。</a:t>
            </a:r>
            <a:endParaRPr lang="en-US" sz="83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75488"/>
            <a:ext cx="31089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F7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932688" y="402336"/>
            <a:ext cx="1920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6211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B1F LAYOUT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2852928" y="475488"/>
            <a:ext cx="4206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4C58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B1F 設置プラン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6830568" y="475488"/>
            <a:ext cx="3291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spc="200" kern="0" dirty="0">
                <a:solidFill>
                  <a:srgbClr val="8B91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FIXTURES &amp; FLOW 平面図 反映済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566928" y="749808"/>
            <a:ext cx="9555480" cy="16459"/>
          </a:xfrm>
          <a:prstGeom prst="rect">
            <a:avLst/>
          </a:prstGeom>
          <a:solidFill>
            <a:srgbClr val="16211A"/>
          </a:solidFill>
          <a:ln/>
        </p:spPr>
      </p:sp>
      <p:sp>
        <p:nvSpPr>
          <p:cNvPr id="7" name="Text 5"/>
          <p:cNvSpPr/>
          <p:nvPr/>
        </p:nvSpPr>
        <p:spPr>
          <a:xfrm>
            <a:off x="9482328" y="7159752"/>
            <a:ext cx="640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spc="200" kern="0" dirty="0">
                <a:solidFill>
                  <a:srgbClr val="8B91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</a:t>
            </a:r>
            <a:endParaRPr lang="en-US" sz="800" dirty="0"/>
          </a:p>
        </p:txBody>
      </p:sp>
      <p:pic>
        <p:nvPicPr>
          <p:cNvPr id="8" name="Image 0" descr="/Users/ikki/claudeproject/2faced-deco-v2/assets/img/plan-b1f-260704-02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66928" y="950976"/>
            <a:ext cx="4649724" cy="265176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566928" y="3401568"/>
            <a:ext cx="3719779" cy="182880"/>
          </a:xfrm>
          <a:prstGeom prst="rect">
            <a:avLst/>
          </a:prstGeom>
          <a:solidFill>
            <a:srgbClr val="1E2B20"/>
          </a:solidFill>
          <a:ln/>
        </p:spPr>
        <p:txBody>
          <a:bodyPr wrap="square" lIns="25400" tIns="25400" rIns="25400" bIns="25400" rtlCol="0" anchor="ctr"/>
          <a:lstStyle/>
          <a:p>
            <a:pPr indent="0" marL="0">
              <a:buNone/>
            </a:pPr>
            <a:r>
              <a:rPr lang="en-US" sz="653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B1F — 4ゾーン 反映版</a:t>
            </a:r>
            <a:endParaRPr lang="en-US" sz="653" dirty="0"/>
          </a:p>
        </p:txBody>
      </p:sp>
      <p:sp>
        <p:nvSpPr>
          <p:cNvPr id="10" name="Text 7"/>
          <p:cNvSpPr/>
          <p:nvPr/>
        </p:nvSpPr>
        <p:spPr>
          <a:xfrm>
            <a:off x="566928" y="3749040"/>
            <a:ext cx="46497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720" dirty="0">
                <a:solidFill>
                  <a:srgbClr val="8B918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B1F 平面図（butter inc.・S=1/100・図面 06-1／B1-260704-02）。304.024㎡ / 91.967坪・天井高 2,100–2,900mm。① 競技エリア ② DRINK ブース ③ フォトブース ④ DJ ブースの4ゾーンを反映済み。ミラーは 緑M＝既存再利用／赤M＝新設。</a:t>
            </a:r>
            <a:endParaRPr lang="en-US" sz="720" dirty="0"/>
          </a:p>
        </p:txBody>
      </p:sp>
      <p:sp>
        <p:nvSpPr>
          <p:cNvPr id="11" name="Text 8"/>
          <p:cNvSpPr/>
          <p:nvPr/>
        </p:nvSpPr>
        <p:spPr>
          <a:xfrm>
            <a:off x="5472684" y="950976"/>
            <a:ext cx="4649724" cy="2173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4" b="1" dirty="0">
                <a:solidFill>
                  <a:srgbClr val="16211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設置物と配置方針</a:t>
            </a:r>
            <a:endParaRPr lang="en-US" sz="1104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72684" y="1223162"/>
          <a:ext cx="4649724" cy="914400"/>
        </p:xfrm>
        <a:graphic>
          <a:graphicData uri="http://schemas.openxmlformats.org/drawingml/2006/table">
            <a:tbl>
              <a:tblPr/>
              <a:tblGrid>
                <a:gridCol w="1162431"/>
                <a:gridCol w="1162431"/>
                <a:gridCol w="1162431"/>
                <a:gridCol w="1162431"/>
              </a:tblGrid>
              <a:tr h="21159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01" b="1" dirty="0">
                          <a:solidFill>
                            <a:srgbClr val="8B9189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No.</a:t>
                      </a:r>
                      <a:endParaRPr lang="en-US" sz="70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01" b="1" dirty="0">
                          <a:solidFill>
                            <a:srgbClr val="8B9189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ゾーン</a:t>
                      </a:r>
                      <a:endParaRPr lang="en-US" sz="70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01" b="1" dirty="0">
                          <a:solidFill>
                            <a:srgbClr val="8B9189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配置・内容</a:t>
                      </a:r>
                      <a:endParaRPr lang="en-US" sz="70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01" b="1" dirty="0">
                          <a:solidFill>
                            <a:srgbClr val="8B9189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状態</a:t>
                      </a:r>
                      <a:endParaRPr lang="en-US" sz="70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1813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68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①</a:t>
                      </a:r>
                      <a:endParaRPr lang="en-US" sz="768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68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競技エリア</a:t>
                      </a:r>
                      <a:endParaRPr lang="en-US" sz="768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768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GroovMix</a:t>
                      </a:r>
                      <a:endParaRPr lang="en-US" sz="768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68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売場中央 9,000×1,820mm（約16.4㎡）。ステージは組まずリノリウム等で平面確保</a:t>
                      </a:r>
                      <a:endParaRPr lang="en-US" sz="768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68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寸法確定</a:t>
                      </a:r>
                      <a:endParaRPr lang="en-US" sz="768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6461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68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②</a:t>
                      </a:r>
                      <a:endParaRPr lang="en-US" sz="768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68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DRINK ブース</a:t>
                      </a:r>
                      <a:endParaRPr lang="en-US" sz="768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68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什器 I の東側。提供方法・人員・補充と廃棄の運用を詰める</a:t>
                      </a:r>
                      <a:endParaRPr lang="en-US" sz="768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68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位置確定</a:t>
                      </a:r>
                      <a:endParaRPr lang="en-US" sz="768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6461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68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③</a:t>
                      </a:r>
                      <a:endParaRPr lang="en-US" sz="768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68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フォトブース</a:t>
                      </a:r>
                      <a:endParaRPr lang="en-US" sz="768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68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売場右奥の壁面。新設ミラー W1,090（図面 赤M）に上部＋下部の装飾</a:t>
                      </a:r>
                      <a:endParaRPr lang="en-US" sz="768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68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位置確定</a:t>
                      </a:r>
                      <a:endParaRPr lang="en-US" sz="768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6461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68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④</a:t>
                      </a:r>
                      <a:endParaRPr lang="en-US" sz="768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68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DJ ブース</a:t>
                      </a:r>
                      <a:endParaRPr lang="en-US" sz="768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68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既存キオスク（什器 J・2,000×2,000）を転用。造作なし（P.09）</a:t>
                      </a:r>
                      <a:endParaRPr lang="en-US" sz="768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68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確定</a:t>
                      </a:r>
                      <a:endParaRPr lang="en-US" sz="768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6461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68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—</a:t>
                      </a:r>
                      <a:endParaRPr lang="en-US" sz="768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68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照明・ロゴサイン</a:t>
                      </a:r>
                      <a:endParaRPr lang="en-US" sz="768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68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④ の周辺に Titan Tube 等の棒状照明とロゴサイン</a:t>
                      </a:r>
                      <a:endParaRPr lang="en-US" sz="768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68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本数 要確定</a:t>
                      </a:r>
                      <a:endParaRPr lang="en-US" sz="768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4787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68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—</a:t>
                      </a:r>
                      <a:endParaRPr lang="en-US" sz="768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68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フロアマット</a:t>
                      </a:r>
                      <a:endParaRPr lang="en-US" sz="768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68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階段からの導線上に敷設</a:t>
                      </a:r>
                      <a:endParaRPr lang="en-US" sz="768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68" dirty="0">
                          <a:solidFill>
                            <a:srgbClr val="4C5850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実施</a:t>
                      </a:r>
                      <a:endParaRPr lang="en-US" sz="768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0" marR="50800" marT="25400" marB="25400" anchor="t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D8CF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3" name="Shape 9"/>
          <p:cNvSpPr/>
          <p:nvPr/>
        </p:nvSpPr>
        <p:spPr>
          <a:xfrm>
            <a:off x="5472684" y="4463247"/>
            <a:ext cx="32004" cy="1335024"/>
          </a:xfrm>
          <a:prstGeom prst="rect">
            <a:avLst/>
          </a:prstGeom>
          <a:solidFill>
            <a:srgbClr val="2F7A4B"/>
          </a:solidFill>
          <a:ln/>
        </p:spPr>
      </p:sp>
      <p:sp>
        <p:nvSpPr>
          <p:cNvPr id="14" name="Text 10"/>
          <p:cNvSpPr/>
          <p:nvPr/>
        </p:nvSpPr>
        <p:spPr>
          <a:xfrm>
            <a:off x="5591556" y="4463247"/>
            <a:ext cx="2050542" cy="1335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816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ご確認ください：③ フォトブースのミラー。</a:t>
            </a:r>
            <a:pPr indent="0" marL="0">
              <a:lnSpc>
                <a:spcPct val="120000"/>
              </a:lnSpc>
              <a:buNone/>
            </a:pPr>
            <a:r>
              <a:rPr lang="en-US" sz="816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図面では</a:t>
            </a:r>
            <a:pPr indent="0" marL="0">
              <a:lnSpc>
                <a:spcPct val="120000"/>
              </a:lnSpc>
              <a:buNone/>
            </a:pPr>
            <a:r>
              <a:rPr lang="en-US" sz="816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新設ミラー（赤M・W1,090）</a:t>
            </a:r>
            <a:pPr indent="0" marL="0">
              <a:lnSpc>
                <a:spcPct val="120000"/>
              </a:lnSpc>
              <a:buNone/>
            </a:pPr>
            <a:r>
              <a:rPr lang="en-US" sz="816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です。一方で階段前には</a:t>
            </a:r>
            <a:pPr indent="0" marL="0">
              <a:lnSpc>
                <a:spcPct val="120000"/>
              </a:lnSpc>
              <a:buNone/>
            </a:pPr>
            <a:r>
              <a:rPr lang="en-US" sz="816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既存の大型ミラー（緑M・木枠縦長 H 約2,800mm）</a:t>
            </a:r>
            <a:pPr indent="0" marL="0">
              <a:lnSpc>
                <a:spcPct val="120000"/>
              </a:lnSpc>
              <a:buNone/>
            </a:pPr>
            <a:r>
              <a:rPr lang="en-US" sz="816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があります。 </a:t>
            </a:r>
            <a:pPr indent="0" marL="0">
              <a:lnSpc>
                <a:spcPct val="120000"/>
              </a:lnSpc>
              <a:buNone/>
            </a:pPr>
            <a:r>
              <a:rPr lang="en-US" sz="816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新設するのか、既存を転用するのか</a:t>
            </a:r>
            <a:pPr indent="0" marL="0">
              <a:lnSpc>
                <a:spcPct val="120000"/>
              </a:lnSpc>
              <a:buNone/>
            </a:pPr>
            <a:r>
              <a:rPr lang="en-US" sz="816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で費用が変わります。あわせて什器「G」の位置が移動後で確定かもご確認ください。</a:t>
            </a:r>
            <a:pPr indent="0" marL="0">
              <a:lnSpc>
                <a:spcPct val="120000"/>
              </a:lnSpc>
              <a:buNone/>
            </a:pPr>
            <a:r>
              <a:rPr lang="en-US" sz="816" b="1" dirty="0">
                <a:solidFill>
                  <a:srgbClr val="2F7A4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［要確認］</a:t>
            </a:r>
            <a:pPr indent="0" marL="0">
              <a:lnSpc>
                <a:spcPct val="120000"/>
              </a:lnSpc>
              <a:buNone/>
            </a:pPr>
            <a:r>
              <a:rPr lang="en-US" sz="816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</a:t>
            </a:r>
            <a:endParaRPr lang="en-US" sz="816" dirty="0"/>
          </a:p>
        </p:txBody>
      </p:sp>
      <p:sp>
        <p:nvSpPr>
          <p:cNvPr id="15" name="Shape 11"/>
          <p:cNvSpPr/>
          <p:nvPr/>
        </p:nvSpPr>
        <p:spPr>
          <a:xfrm>
            <a:off x="7925562" y="4463247"/>
            <a:ext cx="32004" cy="868680"/>
          </a:xfrm>
          <a:prstGeom prst="rect">
            <a:avLst/>
          </a:prstGeom>
          <a:solidFill>
            <a:srgbClr val="D8CFB6"/>
          </a:solidFill>
          <a:ln/>
        </p:spPr>
      </p:sp>
      <p:sp>
        <p:nvSpPr>
          <p:cNvPr id="16" name="Text 12"/>
          <p:cNvSpPr/>
          <p:nvPr/>
        </p:nvSpPr>
        <p:spPr>
          <a:xfrm>
            <a:off x="8044434" y="4463247"/>
            <a:ext cx="205054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816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次にやること。</a:t>
            </a:r>
            <a:pPr indent="0" marL="0">
              <a:lnSpc>
                <a:spcPct val="120000"/>
              </a:lnSpc>
              <a:buNone/>
            </a:pPr>
            <a:r>
              <a:rPr lang="en-US" sz="816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上図を関係各所へ確認 → ミラーの仕様確定 → リノリウム・マット・照明の数量を確定（お見積りは別紙）。</a:t>
            </a:r>
            <a:pPr indent="0" marL="0">
              <a:lnSpc>
                <a:spcPct val="120000"/>
              </a:lnSpc>
              <a:buNone/>
            </a:pPr>
            <a:r>
              <a:rPr lang="en-US" sz="816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DJ ブースはキオスク転用で確定、競技エリアは 9,000×1,820 で寸法が出ています。</a:t>
            </a:r>
            <a:pPr indent="0" marL="0">
              <a:lnSpc>
                <a:spcPct val="120000"/>
              </a:lnSpc>
              <a:buNone/>
            </a:pPr>
            <a:r>
              <a:rPr lang="en-US" sz="816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</a:t>
            </a:r>
            <a:endParaRPr lang="en-US" sz="816" dirty="0"/>
          </a:p>
        </p:txBody>
      </p:sp>
      <p:sp>
        <p:nvSpPr>
          <p:cNvPr id="17" name="Shape 13"/>
          <p:cNvSpPr/>
          <p:nvPr/>
        </p:nvSpPr>
        <p:spPr>
          <a:xfrm>
            <a:off x="566928" y="5999439"/>
            <a:ext cx="3087624" cy="18288"/>
          </a:xfrm>
          <a:prstGeom prst="rect">
            <a:avLst/>
          </a:prstGeom>
          <a:solidFill>
            <a:srgbClr val="16211A"/>
          </a:solidFill>
          <a:ln/>
        </p:spPr>
      </p:sp>
      <p:sp>
        <p:nvSpPr>
          <p:cNvPr id="18" name="Text 14"/>
          <p:cNvSpPr/>
          <p:nvPr/>
        </p:nvSpPr>
        <p:spPr>
          <a:xfrm>
            <a:off x="566928" y="6072591"/>
            <a:ext cx="308762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20" b="1" spc="120" kern="0" dirty="0">
                <a:solidFill>
                  <a:srgbClr val="2F7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</a:t>
            </a:r>
            <a:endParaRPr lang="en-US" sz="720" dirty="0"/>
          </a:p>
        </p:txBody>
      </p:sp>
      <p:sp>
        <p:nvSpPr>
          <p:cNvPr id="19" name="Text 15"/>
          <p:cNvSpPr/>
          <p:nvPr/>
        </p:nvSpPr>
        <p:spPr>
          <a:xfrm>
            <a:off x="566928" y="6255471"/>
            <a:ext cx="3087624" cy="15361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008" b="1" dirty="0">
                <a:solidFill>
                  <a:srgbClr val="16211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造作は組まない</a:t>
            </a:r>
            <a:endParaRPr lang="en-US" sz="1008" dirty="0"/>
          </a:p>
        </p:txBody>
      </p:sp>
      <p:sp>
        <p:nvSpPr>
          <p:cNvPr id="20" name="Text 16"/>
          <p:cNvSpPr/>
          <p:nvPr/>
        </p:nvSpPr>
        <p:spPr>
          <a:xfrm>
            <a:off x="566928" y="6409091"/>
            <a:ext cx="3087624" cy="3035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797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ステージ造作をやめ、</a:t>
            </a:r>
            <a:pPr indent="0" marL="0">
              <a:lnSpc>
                <a:spcPct val="120000"/>
              </a:lnSpc>
              <a:buNone/>
            </a:pPr>
            <a:r>
              <a:rPr lang="en-US" sz="797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リノリウム等の敷設で平面を確保</a:t>
            </a:r>
            <a:pPr indent="0" marL="0">
              <a:lnSpc>
                <a:spcPct val="120000"/>
              </a:lnSpc>
              <a:buNone/>
            </a:pPr>
            <a:r>
              <a:rPr lang="en-US" sz="797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します。搬入・施工・撤去のいずれも軽くなり、費用も抑えられます。</a:t>
            </a:r>
            <a:endParaRPr lang="en-US" sz="797" dirty="0"/>
          </a:p>
        </p:txBody>
      </p:sp>
      <p:sp>
        <p:nvSpPr>
          <p:cNvPr id="21" name="Shape 17"/>
          <p:cNvSpPr/>
          <p:nvPr/>
        </p:nvSpPr>
        <p:spPr>
          <a:xfrm>
            <a:off x="3800856" y="5999439"/>
            <a:ext cx="3087624" cy="18288"/>
          </a:xfrm>
          <a:prstGeom prst="rect">
            <a:avLst/>
          </a:prstGeom>
          <a:solidFill>
            <a:srgbClr val="16211A"/>
          </a:solidFill>
          <a:ln/>
        </p:spPr>
      </p:sp>
      <p:sp>
        <p:nvSpPr>
          <p:cNvPr id="22" name="Text 18"/>
          <p:cNvSpPr/>
          <p:nvPr/>
        </p:nvSpPr>
        <p:spPr>
          <a:xfrm>
            <a:off x="3800856" y="6072591"/>
            <a:ext cx="308762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20" b="1" spc="120" kern="0" dirty="0">
                <a:solidFill>
                  <a:srgbClr val="2F7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OPERATION</a:t>
            </a:r>
            <a:endParaRPr lang="en-US" sz="720" dirty="0"/>
          </a:p>
        </p:txBody>
      </p:sp>
      <p:sp>
        <p:nvSpPr>
          <p:cNvPr id="23" name="Text 19"/>
          <p:cNvSpPr/>
          <p:nvPr/>
        </p:nvSpPr>
        <p:spPr>
          <a:xfrm>
            <a:off x="3800856" y="6255471"/>
            <a:ext cx="3087624" cy="15361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008" b="1" dirty="0">
                <a:solidFill>
                  <a:srgbClr val="16211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当日の人員を増やさない</a:t>
            </a:r>
            <a:endParaRPr lang="en-US" sz="1008" dirty="0"/>
          </a:p>
        </p:txBody>
      </p:sp>
      <p:sp>
        <p:nvSpPr>
          <p:cNvPr id="24" name="Text 20"/>
          <p:cNvSpPr/>
          <p:nvPr/>
        </p:nvSpPr>
        <p:spPr>
          <a:xfrm>
            <a:off x="3800856" y="6409091"/>
            <a:ext cx="3087624" cy="3035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797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照明・サイン・展示は</a:t>
            </a:r>
            <a:pPr indent="0" marL="0">
              <a:lnSpc>
                <a:spcPct val="120000"/>
              </a:lnSpc>
              <a:buNone/>
            </a:pPr>
            <a:r>
              <a:rPr lang="en-US" sz="797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置いたら手がかからないもの</a:t>
            </a:r>
            <a:pPr indent="0" marL="0">
              <a:lnSpc>
                <a:spcPct val="120000"/>
              </a:lnSpc>
              <a:buNone/>
            </a:pPr>
            <a:r>
              <a:rPr lang="en-US" sz="797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で構成。人手が必要なのは </a:t>
            </a:r>
            <a:pPr indent="0" marL="0">
              <a:lnSpc>
                <a:spcPct val="120000"/>
              </a:lnSpc>
              <a:buNone/>
            </a:pPr>
            <a:r>
              <a:rPr lang="en-US" sz="797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② DRINK ブース</a:t>
            </a:r>
            <a:pPr indent="0" marL="0">
              <a:lnSpc>
                <a:spcPct val="120000"/>
              </a:lnSpc>
              <a:buNone/>
            </a:pPr>
            <a:r>
              <a:rPr lang="en-US" sz="797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と </a:t>
            </a:r>
            <a:pPr indent="0" marL="0">
              <a:lnSpc>
                <a:spcPct val="120000"/>
              </a:lnSpc>
              <a:buNone/>
            </a:pPr>
            <a:r>
              <a:rPr lang="en-US" sz="797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④ DJ ブース</a:t>
            </a:r>
            <a:pPr indent="0" marL="0">
              <a:lnSpc>
                <a:spcPct val="120000"/>
              </a:lnSpc>
              <a:buNone/>
            </a:pPr>
            <a:r>
              <a:rPr lang="en-US" sz="797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の運用です。</a:t>
            </a:r>
            <a:endParaRPr lang="en-US" sz="797" dirty="0"/>
          </a:p>
        </p:txBody>
      </p:sp>
      <p:sp>
        <p:nvSpPr>
          <p:cNvPr id="25" name="Shape 21"/>
          <p:cNvSpPr/>
          <p:nvPr/>
        </p:nvSpPr>
        <p:spPr>
          <a:xfrm>
            <a:off x="7034784" y="5999439"/>
            <a:ext cx="3087624" cy="18288"/>
          </a:xfrm>
          <a:prstGeom prst="rect">
            <a:avLst/>
          </a:prstGeom>
          <a:solidFill>
            <a:srgbClr val="16211A"/>
          </a:solidFill>
          <a:ln/>
        </p:spPr>
      </p:sp>
      <p:sp>
        <p:nvSpPr>
          <p:cNvPr id="26" name="Text 22"/>
          <p:cNvSpPr/>
          <p:nvPr/>
        </p:nvSpPr>
        <p:spPr>
          <a:xfrm>
            <a:off x="7034784" y="6072591"/>
            <a:ext cx="308762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20" b="1" spc="120" kern="0" dirty="0">
                <a:solidFill>
                  <a:srgbClr val="2F7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FIX</a:t>
            </a:r>
            <a:endParaRPr lang="en-US" sz="720" dirty="0"/>
          </a:p>
        </p:txBody>
      </p:sp>
      <p:sp>
        <p:nvSpPr>
          <p:cNvPr id="27" name="Text 23"/>
          <p:cNvSpPr/>
          <p:nvPr/>
        </p:nvSpPr>
        <p:spPr>
          <a:xfrm>
            <a:off x="7034784" y="6255471"/>
            <a:ext cx="3087624" cy="15361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008" b="1" dirty="0">
                <a:solidFill>
                  <a:srgbClr val="16211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確定が必要なもの</a:t>
            </a:r>
            <a:endParaRPr lang="en-US" sz="1008" dirty="0"/>
          </a:p>
        </p:txBody>
      </p:sp>
      <p:sp>
        <p:nvSpPr>
          <p:cNvPr id="28" name="Text 24"/>
          <p:cNvSpPr/>
          <p:nvPr/>
        </p:nvSpPr>
        <p:spPr>
          <a:xfrm>
            <a:off x="7034784" y="6409091"/>
            <a:ext cx="3087624" cy="45537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797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③ ミラーの仕様（新設か既存転用か）／「G」の位置／照明の本数。</a:t>
            </a:r>
            <a:pPr indent="0" marL="0">
              <a:lnSpc>
                <a:spcPct val="120000"/>
              </a:lnSpc>
              <a:buNone/>
            </a:pPr>
            <a:r>
              <a:rPr lang="en-US" sz="797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キオスクで DJ を回すため</a:t>
            </a:r>
            <a:pPr indent="0" marL="0">
              <a:lnSpc>
                <a:spcPct val="120000"/>
              </a:lnSpc>
              <a:buNone/>
            </a:pPr>
            <a:r>
              <a:rPr lang="en-US" sz="797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電源容量と音響の搬入</a:t>
            </a:r>
            <a:pPr indent="0" marL="0">
              <a:lnSpc>
                <a:spcPct val="120000"/>
              </a:lnSpc>
              <a:buNone/>
            </a:pPr>
            <a:r>
              <a:rPr lang="en-US" sz="797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もご確認ください。</a:t>
            </a:r>
            <a:pPr indent="0" marL="0">
              <a:lnSpc>
                <a:spcPct val="120000"/>
              </a:lnSpc>
              <a:buNone/>
            </a:pPr>
            <a:r>
              <a:rPr lang="en-US" sz="797" b="1" dirty="0">
                <a:solidFill>
                  <a:srgbClr val="2F7A4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［要確認］</a:t>
            </a:r>
            <a:endParaRPr lang="en-US" sz="797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EMiU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2FACED LAUNCH DAY 09.11 装飾実施計画 ver.2（編集用）</dc:title>
  <dc:subject>PptxGenJS Presentation</dc:subject>
  <dc:creator>EMiU</dc:creator>
  <cp:lastModifiedBy>EMiU</cp:lastModifiedBy>
  <cp:revision>1</cp:revision>
  <dcterms:created xsi:type="dcterms:W3CDTF">2026-08-04T08:11:52Z</dcterms:created>
  <dcterms:modified xsi:type="dcterms:W3CDTF">2026-08-04T08:11:52Z</dcterms:modified>
</cp:coreProperties>
</file>